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72" r:id="rId8"/>
    <p:sldId id="261" r:id="rId9"/>
    <p:sldId id="264" r:id="rId10"/>
    <p:sldId id="266" r:id="rId11"/>
    <p:sldId id="267" r:id="rId12"/>
    <p:sldId id="273" r:id="rId13"/>
    <p:sldId id="276" r:id="rId14"/>
    <p:sldId id="275" r:id="rId15"/>
    <p:sldId id="27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4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9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3416A-9E79-4B30-BB6D-045F77057DF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272A3-5662-4460-AE21-570D90B0D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AED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0" y="262890"/>
            <a:ext cx="11338560" cy="6400800"/>
          </a:xfrm>
          <a:prstGeom prst="rect">
            <a:avLst/>
          </a:prstGeom>
          <a:solidFill>
            <a:srgbClr val="F7EAD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491490"/>
            <a:ext cx="1113282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KG Red Hands" panose="02000505000000020004" pitchFamily="2" charset="0"/>
              </a:rPr>
              <a:t>Concept Development</a:t>
            </a:r>
            <a:endParaRPr lang="en-US" sz="5400" dirty="0">
              <a:latin typeface="KG Red Hands" panose="02000505000000020004" pitchFamily="2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"/>
          <a:stretch/>
        </p:blipFill>
        <p:spPr>
          <a:xfrm>
            <a:off x="5782820" y="2028992"/>
            <a:ext cx="299678" cy="3821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/>
          <a:stretch/>
        </p:blipFill>
        <p:spPr>
          <a:xfrm rot="10800000">
            <a:off x="9398744" y="2447936"/>
            <a:ext cx="790617" cy="3402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83" y="3649103"/>
            <a:ext cx="270991" cy="2201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235" y="1414820"/>
            <a:ext cx="11322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First, put the objects in order from shortest to longest. </a:t>
            </a:r>
            <a:endParaRPr lang="en-US" sz="30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0" y="6396824"/>
            <a:ext cx="11338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KG Miss Kindergarten" panose="02000000000000000000" pitchFamily="2" charset="0"/>
                <a:cs typeface="Times New Roman" panose="02020603050405020304" pitchFamily="18" charset="0"/>
              </a:rPr>
              <a:t>ENY Module 3 Lesson 6									             © M. Deatherage</a:t>
            </a:r>
            <a:endParaRPr lang="en-US" sz="1100" dirty="0">
              <a:latin typeface="KG Miss Kindergarte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16953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3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1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1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AED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0" y="262890"/>
            <a:ext cx="11338560" cy="6400800"/>
          </a:xfrm>
          <a:prstGeom prst="rect">
            <a:avLst/>
          </a:prstGeom>
          <a:solidFill>
            <a:srgbClr val="F7EAD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491490"/>
            <a:ext cx="1113282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KG Red Hands" panose="02000505000000020004" pitchFamily="2" charset="0"/>
              </a:rPr>
              <a:t>Fluency Practice</a:t>
            </a:r>
            <a:endParaRPr lang="en-US" sz="5400" dirty="0">
              <a:latin typeface="KG Red Hands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18" y="6640005"/>
            <a:ext cx="2644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G Miss Kindergarten" panose="02000000000000000000" pitchFamily="2" charset="0"/>
              </a:rPr>
              <a:t>White Boards 1 1/2 minutes timed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57724" y="1496079"/>
            <a:ext cx="1600200" cy="1754326"/>
            <a:chOff x="832022" y="1960605"/>
            <a:chExt cx="1600200" cy="1754326"/>
          </a:xfrm>
        </p:grpSpPr>
        <p:sp>
          <p:nvSpPr>
            <p:cNvPr id="6" name="TextBox 5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+ 4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70636" y="1496079"/>
            <a:ext cx="1600200" cy="1754326"/>
            <a:chOff x="832022" y="1960605"/>
            <a:chExt cx="1600200" cy="1754326"/>
          </a:xfrm>
        </p:grpSpPr>
        <p:sp>
          <p:nvSpPr>
            <p:cNvPr id="9" name="TextBox 8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+ 6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9618989" y="1496079"/>
            <a:ext cx="1600200" cy="1754326"/>
            <a:chOff x="832022" y="1960605"/>
            <a:chExt cx="1600200" cy="1754326"/>
          </a:xfrm>
        </p:grpSpPr>
        <p:sp>
          <p:nvSpPr>
            <p:cNvPr id="12" name="TextBox 11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+ 3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44812" y="1496079"/>
            <a:ext cx="1600200" cy="1754326"/>
            <a:chOff x="832022" y="1960605"/>
            <a:chExt cx="1600200" cy="1754326"/>
          </a:xfrm>
        </p:grpSpPr>
        <p:sp>
          <p:nvSpPr>
            <p:cNvPr id="15" name="TextBox 14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+ 2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431900" y="1496079"/>
            <a:ext cx="1600200" cy="1754326"/>
            <a:chOff x="832022" y="1960605"/>
            <a:chExt cx="1600200" cy="1754326"/>
          </a:xfrm>
        </p:grpSpPr>
        <p:sp>
          <p:nvSpPr>
            <p:cNvPr id="18" name="TextBox 17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+ 7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70636" y="3979813"/>
            <a:ext cx="1600200" cy="1754326"/>
            <a:chOff x="832022" y="1960605"/>
            <a:chExt cx="1600200" cy="1754326"/>
          </a:xfrm>
        </p:grpSpPr>
        <p:sp>
          <p:nvSpPr>
            <p:cNvPr id="21" name="TextBox 20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+ 5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057724" y="3979813"/>
            <a:ext cx="1600200" cy="1754326"/>
            <a:chOff x="832022" y="1960605"/>
            <a:chExt cx="1600200" cy="1754326"/>
          </a:xfrm>
        </p:grpSpPr>
        <p:sp>
          <p:nvSpPr>
            <p:cNvPr id="24" name="TextBox 23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+ 0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44812" y="3979813"/>
            <a:ext cx="1600200" cy="1754326"/>
            <a:chOff x="832022" y="1960605"/>
            <a:chExt cx="1600200" cy="1754326"/>
          </a:xfrm>
        </p:grpSpPr>
        <p:sp>
          <p:nvSpPr>
            <p:cNvPr id="27" name="TextBox 26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+ 1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431900" y="3979813"/>
            <a:ext cx="1600200" cy="1754326"/>
            <a:chOff x="832022" y="1960605"/>
            <a:chExt cx="1600200" cy="1754326"/>
          </a:xfrm>
        </p:grpSpPr>
        <p:sp>
          <p:nvSpPr>
            <p:cNvPr id="30" name="TextBox 29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+ 8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618989" y="3979813"/>
            <a:ext cx="1600200" cy="1754326"/>
            <a:chOff x="832022" y="1960605"/>
            <a:chExt cx="1600200" cy="1754326"/>
          </a:xfrm>
        </p:grpSpPr>
        <p:sp>
          <p:nvSpPr>
            <p:cNvPr id="33" name="TextBox 32"/>
            <p:cNvSpPr txBox="1"/>
            <p:nvPr/>
          </p:nvSpPr>
          <p:spPr>
            <a:xfrm>
              <a:off x="840259" y="1960605"/>
              <a:ext cx="15734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KG Miss Kindergarten" panose="02000000000000000000" pitchFamily="2" charset="0"/>
                </a:rPr>
                <a:t>   5</a:t>
              </a:r>
            </a:p>
            <a:p>
              <a:r>
                <a:rPr lang="en-US" sz="5400" dirty="0" smtClean="0">
                  <a:latin typeface="KG Miss Kindergarten" panose="02000000000000000000" pitchFamily="2" charset="0"/>
                </a:rPr>
                <a:t>+ 9</a:t>
              </a:r>
              <a:endParaRPr lang="en-US" sz="5400" dirty="0">
                <a:latin typeface="KG Miss Kindergarten" panose="02000000000000000000" pitchFamily="2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32022" y="3624649"/>
              <a:ext cx="1600200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908857" y="3184884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1 1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93083" y="3184884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9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77309" y="3184884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7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1535" y="3184884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12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45762" y="3184884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8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2535" y="5625028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1 0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86761" y="5625028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5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70987" y="5625028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6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5213" y="5625028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1 3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39440" y="5625028"/>
            <a:ext cx="157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KG Miss Kindergarten" panose="02000000000000000000" pitchFamily="2" charset="0"/>
              </a:rPr>
              <a:t>1 4</a:t>
            </a:r>
            <a:endParaRPr lang="en-US" sz="5400" dirty="0">
              <a:solidFill>
                <a:srgbClr val="C0000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5770" y="6397932"/>
            <a:ext cx="11338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KG Miss Kindergarten" panose="02000000000000000000" pitchFamily="2" charset="0"/>
                <a:cs typeface="Times New Roman" panose="02020603050405020304" pitchFamily="18" charset="0"/>
              </a:rPr>
              <a:t>ENY Module 3 Lesson 6									             © M. Deatherage</a:t>
            </a:r>
            <a:endParaRPr lang="en-US" sz="1100" dirty="0">
              <a:latin typeface="KG Miss Kindergarte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FAED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0" y="262890"/>
            <a:ext cx="11338560" cy="6400800"/>
          </a:xfrm>
          <a:prstGeom prst="rect">
            <a:avLst/>
          </a:prstGeom>
          <a:solidFill>
            <a:srgbClr val="F7EAD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" y="491490"/>
            <a:ext cx="1113282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KG Red Hands" panose="02000505000000020004" pitchFamily="2" charset="0"/>
              </a:rPr>
              <a:t>Fluency Practice</a:t>
            </a:r>
            <a:endParaRPr lang="en-US" sz="5400" dirty="0">
              <a:latin typeface="KG Red Hands" panose="02000505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19" y="6640005"/>
            <a:ext cx="2755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G Miss Kindergarten" panose="02000000000000000000" pitchFamily="2" charset="0"/>
              </a:rPr>
              <a:t>Choral Response Whole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2812" y="2093272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2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2449" y="2093272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4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087" y="2093272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6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1724" y="2093272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8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1363" y="2093272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10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2812" y="3057519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12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2449" y="3057519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14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62087" y="3057519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16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1724" y="3057519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18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363" y="3057519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20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2812" y="4021766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22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2449" y="4021766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24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087" y="4021766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26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81724" y="4021766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28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01363" y="4021766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30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2812" y="4986014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32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42449" y="4986014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34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2087" y="4986014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36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1724" y="4986014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38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01363" y="4986014"/>
            <a:ext cx="13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KG Miss Kindergarten" panose="02000000000000000000" pitchFamily="2" charset="0"/>
              </a:rPr>
              <a:t>40</a:t>
            </a:r>
            <a:endParaRPr lang="en-US" sz="5400" dirty="0">
              <a:latin typeface="KG Miss Kindergarte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5770" y="6405062"/>
            <a:ext cx="11338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KG Miss Kindergarten" panose="02000000000000000000" pitchFamily="2" charset="0"/>
                <a:cs typeface="Times New Roman" panose="02020603050405020304" pitchFamily="18" charset="0"/>
              </a:rPr>
              <a:t>ENY Module 3 Lesson 6									             © M. Deatherage</a:t>
            </a:r>
            <a:endParaRPr lang="en-US" sz="1100" dirty="0">
              <a:latin typeface="KG Miss Kindergarte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3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411506"/>
            <a:ext cx="1127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KG Miss Kindergarten" panose="02000000000000000000" pitchFamily="2" charset="0"/>
              </a:rPr>
              <a:t>Read			Draw		Write</a:t>
            </a:r>
            <a:endParaRPr lang="en-US" sz="7200" dirty="0">
              <a:latin typeface="KG Miss Kindergarte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4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1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5000"/>
                <a:lumOff val="3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5770" y="262890"/>
            <a:ext cx="11338560" cy="6400800"/>
          </a:xfrm>
          <a:prstGeom prst="rect">
            <a:avLst/>
          </a:prstGeom>
          <a:solidFill>
            <a:srgbClr val="F7EAD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" y="491490"/>
            <a:ext cx="11132820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KG Red Hands" panose="02000505000000020004" pitchFamily="2" charset="0"/>
              </a:rPr>
              <a:t>Application  Problem</a:t>
            </a:r>
            <a:endParaRPr lang="en-US" sz="5400" dirty="0">
              <a:latin typeface="KG Red Hands" panose="02000505000000020004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2271" y="-84701"/>
            <a:ext cx="3539588" cy="9386777"/>
          </a:xfrm>
        </p:spPr>
      </p:pic>
      <p:sp>
        <p:nvSpPr>
          <p:cNvPr id="8" name="Rectangle 7"/>
          <p:cNvSpPr/>
          <p:nvPr/>
        </p:nvSpPr>
        <p:spPr>
          <a:xfrm>
            <a:off x="10450024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25104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00189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00529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75614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50699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25784" y="2168163"/>
            <a:ext cx="594360" cy="594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00869" y="2168163"/>
            <a:ext cx="594360" cy="594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75954" y="2168163"/>
            <a:ext cx="594360" cy="594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51039" y="2168163"/>
            <a:ext cx="594360" cy="594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26124" y="2168163"/>
            <a:ext cx="594360" cy="594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01209" y="2168163"/>
            <a:ext cx="594360" cy="594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25444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50359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575274" y="2168163"/>
            <a:ext cx="594360" cy="594360"/>
          </a:xfrm>
          <a:prstGeom prst="rect">
            <a:avLst/>
          </a:prstGeom>
          <a:solidFill>
            <a:srgbClr val="9E0000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8235" y="1414820"/>
            <a:ext cx="1132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KG Miss Kindergarten" panose="02000000000000000000" pitchFamily="2" charset="0"/>
              </a:rPr>
              <a:t>Read		</a:t>
            </a:r>
            <a:r>
              <a:rPr lang="en-US" sz="4000" dirty="0">
                <a:solidFill>
                  <a:srgbClr val="C00000"/>
                </a:solidFill>
                <a:latin typeface="KG Miss Kindergarten" panose="02000000000000000000" pitchFamily="2" charset="0"/>
              </a:rPr>
              <a:t>Draw</a:t>
            </a:r>
            <a:r>
              <a:rPr lang="en-US" sz="4000" dirty="0">
                <a:latin typeface="KG Miss Kindergarten" panose="02000000000000000000" pitchFamily="2" charset="0"/>
              </a:rPr>
              <a:t>		</a:t>
            </a:r>
            <a:r>
              <a:rPr lang="en-US" sz="4000" dirty="0" smtClean="0">
                <a:latin typeface="KG Miss Kindergarten" panose="02000000000000000000" pitchFamily="2" charset="0"/>
              </a:rPr>
              <a:t>Write</a:t>
            </a:r>
            <a:endParaRPr lang="en-US" sz="4000" dirty="0">
              <a:latin typeface="KG Miss Kindergarte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770" y="6396824"/>
            <a:ext cx="11338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KG Miss Kindergarten" panose="02000000000000000000" pitchFamily="2" charset="0"/>
                <a:cs typeface="Times New Roman" panose="02020603050405020304" pitchFamily="18" charset="0"/>
              </a:rPr>
              <a:t>ENY Module 3 Lesson 6									             © M. Deatherage</a:t>
            </a:r>
            <a:endParaRPr lang="en-US" sz="1100" dirty="0">
              <a:latin typeface="KG Miss Kindergarte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819" y="6640005"/>
            <a:ext cx="2755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G Miss Kindergarten" panose="02000000000000000000" pitchFamily="2" charset="0"/>
              </a:rPr>
              <a:t>Think-Pair-Share/White Boards</a:t>
            </a:r>
          </a:p>
        </p:txBody>
      </p:sp>
    </p:spTree>
    <p:extLst>
      <p:ext uri="{BB962C8B-B14F-4D97-AF65-F5344CB8AC3E}">
        <p14:creationId xmlns:p14="http://schemas.microsoft.com/office/powerpoint/2010/main" val="1137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851647" y="16217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6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dirty="0" smtClean="0">
                <a:latin typeface="KG Miss Kindergarten" panose="02000000000000000000" pitchFamily="2" charset="0"/>
                <a:cs typeface="Times New Roman" panose="02020603050405020304" pitchFamily="18" charset="0"/>
              </a:rPr>
              <a:t>15      9       6</a:t>
            </a:r>
            <a:endParaRPr lang="en-US" sz="7200" dirty="0">
              <a:latin typeface="KG Miss Kindergarte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131</Words>
  <Application>Microsoft Office PowerPoint</Application>
  <PresentationFormat>Custom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Melicety Deatherage</dc:creator>
  <cp:lastModifiedBy>Nicole DiMaiuta</cp:lastModifiedBy>
  <cp:revision>8</cp:revision>
  <dcterms:created xsi:type="dcterms:W3CDTF">2016-03-19T15:48:33Z</dcterms:created>
  <dcterms:modified xsi:type="dcterms:W3CDTF">2019-11-27T14:00:20Z</dcterms:modified>
</cp:coreProperties>
</file>