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304" r:id="rId3"/>
    <p:sldId id="278" r:id="rId4"/>
    <p:sldId id="292" r:id="rId5"/>
    <p:sldId id="298" r:id="rId6"/>
    <p:sldId id="280" r:id="rId7"/>
    <p:sldId id="299" r:id="rId8"/>
    <p:sldId id="282" r:id="rId9"/>
    <p:sldId id="296" r:id="rId10"/>
    <p:sldId id="286" r:id="rId11"/>
    <p:sldId id="287" r:id="rId12"/>
    <p:sldId id="288" r:id="rId13"/>
    <p:sldId id="307" r:id="rId14"/>
    <p:sldId id="308" r:id="rId15"/>
    <p:sldId id="301" r:id="rId16"/>
    <p:sldId id="303" r:id="rId17"/>
    <p:sldId id="305" r:id="rId18"/>
    <p:sldId id="306" r:id="rId19"/>
    <p:sldId id="309" r:id="rId20"/>
    <p:sldId id="302" r:id="rId21"/>
    <p:sldId id="29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4" d="100"/>
          <a:sy n="84" d="100"/>
        </p:scale>
        <p:origin x="1430" y="7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2C82CA-E95D-41F6-BB42-FB47887B2EE3}"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3C1B-D4E9-4553-B926-077410ED8A29}" type="slidenum">
              <a:rPr lang="en-US" smtClean="0"/>
              <a:t>‹#›</a:t>
            </a:fld>
            <a:endParaRPr lang="en-US" dirty="0"/>
          </a:p>
        </p:txBody>
      </p:sp>
    </p:spTree>
    <p:extLst>
      <p:ext uri="{BB962C8B-B14F-4D97-AF65-F5344CB8AC3E}">
        <p14:creationId xmlns:p14="http://schemas.microsoft.com/office/powerpoint/2010/main" val="3836930682"/>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C82CA-E95D-41F6-BB42-FB47887B2EE3}"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3C1B-D4E9-4553-B926-077410ED8A29}" type="slidenum">
              <a:rPr lang="en-US" smtClean="0"/>
              <a:t>‹#›</a:t>
            </a:fld>
            <a:endParaRPr lang="en-US" dirty="0"/>
          </a:p>
        </p:txBody>
      </p:sp>
    </p:spTree>
    <p:extLst>
      <p:ext uri="{BB962C8B-B14F-4D97-AF65-F5344CB8AC3E}">
        <p14:creationId xmlns:p14="http://schemas.microsoft.com/office/powerpoint/2010/main" val="2472757569"/>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C82CA-E95D-41F6-BB42-FB47887B2EE3}"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3C1B-D4E9-4553-B926-077410ED8A29}" type="slidenum">
              <a:rPr lang="en-US" smtClean="0"/>
              <a:t>‹#›</a:t>
            </a:fld>
            <a:endParaRPr lang="en-US" dirty="0"/>
          </a:p>
        </p:txBody>
      </p:sp>
    </p:spTree>
    <p:extLst>
      <p:ext uri="{BB962C8B-B14F-4D97-AF65-F5344CB8AC3E}">
        <p14:creationId xmlns:p14="http://schemas.microsoft.com/office/powerpoint/2010/main" val="3786776994"/>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C82CA-E95D-41F6-BB42-FB47887B2EE3}"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3C1B-D4E9-4553-B926-077410ED8A29}" type="slidenum">
              <a:rPr lang="en-US" smtClean="0"/>
              <a:t>‹#›</a:t>
            </a:fld>
            <a:endParaRPr lang="en-US" dirty="0"/>
          </a:p>
        </p:txBody>
      </p:sp>
    </p:spTree>
    <p:extLst>
      <p:ext uri="{BB962C8B-B14F-4D97-AF65-F5344CB8AC3E}">
        <p14:creationId xmlns:p14="http://schemas.microsoft.com/office/powerpoint/2010/main" val="2634344853"/>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2C82CA-E95D-41F6-BB42-FB47887B2EE3}"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3C1B-D4E9-4553-B926-077410ED8A29}" type="slidenum">
              <a:rPr lang="en-US" smtClean="0"/>
              <a:t>‹#›</a:t>
            </a:fld>
            <a:endParaRPr lang="en-US" dirty="0"/>
          </a:p>
        </p:txBody>
      </p:sp>
    </p:spTree>
    <p:extLst>
      <p:ext uri="{BB962C8B-B14F-4D97-AF65-F5344CB8AC3E}">
        <p14:creationId xmlns:p14="http://schemas.microsoft.com/office/powerpoint/2010/main" val="3327719303"/>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2C82CA-E95D-41F6-BB42-FB47887B2EE3}"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573C1B-D4E9-4553-B926-077410ED8A29}" type="slidenum">
              <a:rPr lang="en-US" smtClean="0"/>
              <a:t>‹#›</a:t>
            </a:fld>
            <a:endParaRPr lang="en-US" dirty="0"/>
          </a:p>
        </p:txBody>
      </p:sp>
    </p:spTree>
    <p:extLst>
      <p:ext uri="{BB962C8B-B14F-4D97-AF65-F5344CB8AC3E}">
        <p14:creationId xmlns:p14="http://schemas.microsoft.com/office/powerpoint/2010/main" val="410136518"/>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2C82CA-E95D-41F6-BB42-FB47887B2EE3}" type="datetimeFigureOut">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573C1B-D4E9-4553-B926-077410ED8A29}" type="slidenum">
              <a:rPr lang="en-US" smtClean="0"/>
              <a:t>‹#›</a:t>
            </a:fld>
            <a:endParaRPr lang="en-US" dirty="0"/>
          </a:p>
        </p:txBody>
      </p:sp>
    </p:spTree>
    <p:extLst>
      <p:ext uri="{BB962C8B-B14F-4D97-AF65-F5344CB8AC3E}">
        <p14:creationId xmlns:p14="http://schemas.microsoft.com/office/powerpoint/2010/main" val="2585462964"/>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2C82CA-E95D-41F6-BB42-FB47887B2EE3}" type="datetimeFigureOut">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573C1B-D4E9-4553-B926-077410ED8A29}" type="slidenum">
              <a:rPr lang="en-US" smtClean="0"/>
              <a:t>‹#›</a:t>
            </a:fld>
            <a:endParaRPr lang="en-US" dirty="0"/>
          </a:p>
        </p:txBody>
      </p:sp>
    </p:spTree>
    <p:extLst>
      <p:ext uri="{BB962C8B-B14F-4D97-AF65-F5344CB8AC3E}">
        <p14:creationId xmlns:p14="http://schemas.microsoft.com/office/powerpoint/2010/main" val="4134947001"/>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C82CA-E95D-41F6-BB42-FB47887B2EE3}" type="datetimeFigureOut">
              <a:rPr lang="en-US" smtClean="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3C1B-D4E9-4553-B926-077410ED8A29}" type="slidenum">
              <a:rPr lang="en-US" smtClean="0"/>
              <a:t>‹#›</a:t>
            </a:fld>
            <a:endParaRPr lang="en-US" dirty="0"/>
          </a:p>
        </p:txBody>
      </p:sp>
    </p:spTree>
    <p:extLst>
      <p:ext uri="{BB962C8B-B14F-4D97-AF65-F5344CB8AC3E}">
        <p14:creationId xmlns:p14="http://schemas.microsoft.com/office/powerpoint/2010/main" val="2498485224"/>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2C82CA-E95D-41F6-BB42-FB47887B2EE3}"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573C1B-D4E9-4553-B926-077410ED8A29}" type="slidenum">
              <a:rPr lang="en-US" smtClean="0"/>
              <a:t>‹#›</a:t>
            </a:fld>
            <a:endParaRPr lang="en-US" dirty="0"/>
          </a:p>
        </p:txBody>
      </p:sp>
    </p:spTree>
    <p:extLst>
      <p:ext uri="{BB962C8B-B14F-4D97-AF65-F5344CB8AC3E}">
        <p14:creationId xmlns:p14="http://schemas.microsoft.com/office/powerpoint/2010/main" val="945781439"/>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2C82CA-E95D-41F6-BB42-FB47887B2EE3}"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573C1B-D4E9-4553-B926-077410ED8A29}" type="slidenum">
              <a:rPr lang="en-US" smtClean="0"/>
              <a:t>‹#›</a:t>
            </a:fld>
            <a:endParaRPr lang="en-US" dirty="0"/>
          </a:p>
        </p:txBody>
      </p:sp>
    </p:spTree>
    <p:extLst>
      <p:ext uri="{BB962C8B-B14F-4D97-AF65-F5344CB8AC3E}">
        <p14:creationId xmlns:p14="http://schemas.microsoft.com/office/powerpoint/2010/main" val="3564279775"/>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C82CA-E95D-41F6-BB42-FB47887B2EE3}" type="datetimeFigureOut">
              <a:rPr lang="en-US" smtClean="0"/>
              <a:t>9/19/2024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73C1B-D4E9-4553-B926-077410ED8A29}" type="slidenum">
              <a:rPr lang="en-US" smtClean="0"/>
              <a:t>‹#›</a:t>
            </a:fld>
            <a:endParaRPr lang="en-US" dirty="0"/>
          </a:p>
        </p:txBody>
      </p:sp>
    </p:spTree>
    <p:extLst>
      <p:ext uri="{BB962C8B-B14F-4D97-AF65-F5344CB8AC3E}">
        <p14:creationId xmlns:p14="http://schemas.microsoft.com/office/powerpoint/2010/main" val="3517024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images.jostens.com/0tZX7ARGVFHyXNyaUkiY5t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u/1/d/1DxbmAlV5lwPh1bVey-USei-aA9MQi92-fzd_3FQ8fP8/edit" TargetMode="External"/><Relationship Id="rId2" Type="http://schemas.openxmlformats.org/officeDocument/2006/relationships/hyperlink" Target="mailto:chesterfieldyearbook@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rive.google.com/file/d/1hw1l6k6RJ5pwt0pJjBWuAoLvTP9U4tX6/view?usp=drive_link"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4636"/>
            <a:ext cx="9296400" cy="6892636"/>
          </a:xfrm>
          <a:solidFill>
            <a:srgbClr val="0000FF"/>
          </a:solidFill>
        </p:spPr>
        <p:txBody>
          <a:bodyPr>
            <a:normAutofit/>
          </a:bodyPr>
          <a:lstStyle/>
          <a:p>
            <a:r>
              <a:rPr lang="en-US" sz="7200" dirty="0">
                <a:solidFill>
                  <a:srgbClr val="FFFF00"/>
                </a:solidFill>
                <a:latin typeface="Times New Roman" pitchFamily="18" charset="0"/>
                <a:cs typeface="Times New Roman" pitchFamily="18" charset="0"/>
              </a:rPr>
              <a:t>Welcome</a:t>
            </a:r>
            <a:br>
              <a:rPr lang="en-US" sz="7200" dirty="0">
                <a:solidFill>
                  <a:srgbClr val="FFFF00"/>
                </a:solidFill>
                <a:latin typeface="Times New Roman" pitchFamily="18" charset="0"/>
                <a:cs typeface="Times New Roman" pitchFamily="18" charset="0"/>
              </a:rPr>
            </a:br>
            <a:r>
              <a:rPr lang="en-US" sz="7200" dirty="0">
                <a:solidFill>
                  <a:srgbClr val="FFFF00"/>
                </a:solidFill>
                <a:latin typeface="Times New Roman" pitchFamily="18" charset="0"/>
                <a:cs typeface="Times New Roman" pitchFamily="18" charset="0"/>
              </a:rPr>
              <a:t>to Mr. McCann’s </a:t>
            </a:r>
            <a:br>
              <a:rPr lang="en-US" sz="7200" dirty="0">
                <a:solidFill>
                  <a:srgbClr val="FFFF00"/>
                </a:solidFill>
                <a:latin typeface="Times New Roman" pitchFamily="18" charset="0"/>
                <a:cs typeface="Times New Roman" pitchFamily="18" charset="0"/>
              </a:rPr>
            </a:br>
            <a:r>
              <a:rPr lang="en-US" sz="7200" dirty="0">
                <a:solidFill>
                  <a:srgbClr val="FFFF00"/>
                </a:solidFill>
                <a:latin typeface="Times New Roman" pitchFamily="18" charset="0"/>
                <a:cs typeface="Times New Roman" pitchFamily="18" charset="0"/>
              </a:rPr>
              <a:t>2</a:t>
            </a:r>
            <a:r>
              <a:rPr lang="en-US" sz="7200" baseline="30000" dirty="0">
                <a:solidFill>
                  <a:srgbClr val="FFFF00"/>
                </a:solidFill>
                <a:latin typeface="Times New Roman" pitchFamily="18" charset="0"/>
                <a:cs typeface="Times New Roman" pitchFamily="18" charset="0"/>
              </a:rPr>
              <a:t>nd</a:t>
            </a:r>
            <a:r>
              <a:rPr lang="en-US" sz="7200" dirty="0">
                <a:solidFill>
                  <a:srgbClr val="FFFF00"/>
                </a:solidFill>
                <a:latin typeface="Times New Roman" pitchFamily="18" charset="0"/>
                <a:cs typeface="Times New Roman" pitchFamily="18" charset="0"/>
              </a:rPr>
              <a:t> Grade Classroom!</a:t>
            </a:r>
          </a:p>
        </p:txBody>
      </p:sp>
      <p:pic>
        <p:nvPicPr>
          <p:cNvPr id="1026" name="Picture 2" descr="C:\Users\mmccann\AppData\Local\Microsoft\Windows\Temporary Internet Files\Content.IE5\E5KDJUTS\MC9001553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0" y="5410200"/>
            <a:ext cx="4038600" cy="13354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mccann\AppData\Local\Microsoft\Windows\Temporary Internet Files\Content.IE5\E8JWC7BS\MC9004382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1625"/>
            <a:ext cx="1914525" cy="19113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mccann\AppData\Local\Microsoft\Windows\Temporary Internet Files\Content.IE5\E5KDJUTS\MC90043936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57200"/>
            <a:ext cx="229097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753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FF00"/>
                </a:solidFill>
                <a:latin typeface="Times New Roman" pitchFamily="18" charset="0"/>
                <a:cs typeface="Times New Roman" pitchFamily="18" charset="0"/>
              </a:rPr>
              <a:t>Science </a:t>
            </a:r>
          </a:p>
        </p:txBody>
      </p:sp>
      <p:sp>
        <p:nvSpPr>
          <p:cNvPr id="3" name="Content Placeholder 2"/>
          <p:cNvSpPr>
            <a:spLocks noGrp="1"/>
          </p:cNvSpPr>
          <p:nvPr>
            <p:ph idx="1"/>
          </p:nvPr>
        </p:nvSpPr>
        <p:spPr>
          <a:xfrm>
            <a:off x="457200" y="1676400"/>
            <a:ext cx="8229600" cy="4449763"/>
          </a:xfrm>
        </p:spPr>
        <p:txBody>
          <a:bodyPr>
            <a:normAutofit fontScale="55000" lnSpcReduction="20000"/>
          </a:bodyPr>
          <a:lstStyle/>
          <a:p>
            <a:r>
              <a:rPr lang="en-US" sz="4400" dirty="0">
                <a:solidFill>
                  <a:srgbClr val="FFFF00"/>
                </a:solidFill>
                <a:latin typeface="Times New Roman" pitchFamily="18" charset="0"/>
                <a:cs typeface="Times New Roman" pitchFamily="18" charset="0"/>
              </a:rPr>
              <a:t>STEAM</a:t>
            </a:r>
          </a:p>
          <a:p>
            <a:r>
              <a:rPr lang="en-US" sz="4400" dirty="0">
                <a:solidFill>
                  <a:srgbClr val="FFFF00"/>
                </a:solidFill>
                <a:latin typeface="Times New Roman" pitchFamily="18" charset="0"/>
                <a:cs typeface="Times New Roman" pitchFamily="18" charset="0"/>
              </a:rPr>
              <a:t>Units of Study:</a:t>
            </a:r>
          </a:p>
          <a:p>
            <a:pPr marL="0" indent="0">
              <a:buNone/>
            </a:pPr>
            <a:r>
              <a:rPr lang="en-US" sz="4400" dirty="0">
                <a:solidFill>
                  <a:srgbClr val="FFFF00"/>
                </a:solidFill>
                <a:latin typeface="Times New Roman" pitchFamily="18" charset="0"/>
                <a:cs typeface="Times New Roman" pitchFamily="18" charset="0"/>
              </a:rPr>
              <a:t>     - Matter</a:t>
            </a:r>
          </a:p>
          <a:p>
            <a:pPr marL="0" indent="0">
              <a:buNone/>
            </a:pPr>
            <a:r>
              <a:rPr lang="en-US" sz="4400" dirty="0">
                <a:solidFill>
                  <a:srgbClr val="FFFF00"/>
                </a:solidFill>
                <a:latin typeface="Times New Roman" pitchFamily="18" charset="0"/>
                <a:cs typeface="Times New Roman" pitchFamily="18" charset="0"/>
              </a:rPr>
              <a:t>     - Earth’s Materials</a:t>
            </a:r>
          </a:p>
          <a:p>
            <a:pPr marL="0" indent="0">
              <a:buNone/>
            </a:pPr>
            <a:r>
              <a:rPr lang="en-US" sz="4400" dirty="0">
                <a:solidFill>
                  <a:srgbClr val="FFFF00"/>
                </a:solidFill>
                <a:latin typeface="Times New Roman" pitchFamily="18" charset="0"/>
                <a:cs typeface="Times New Roman" pitchFamily="18" charset="0"/>
              </a:rPr>
              <a:t>     - Animal Habitats</a:t>
            </a:r>
          </a:p>
          <a:p>
            <a:pPr marL="0" indent="0">
              <a:buNone/>
            </a:pPr>
            <a:endParaRPr lang="en-US" sz="4400" dirty="0">
              <a:solidFill>
                <a:srgbClr val="FFFF00"/>
              </a:solidFill>
              <a:latin typeface="Times New Roman" pitchFamily="18" charset="0"/>
              <a:cs typeface="Times New Roman" pitchFamily="18" charset="0"/>
            </a:endParaRPr>
          </a:p>
          <a:p>
            <a:r>
              <a:rPr lang="en-US" sz="4400" dirty="0">
                <a:solidFill>
                  <a:srgbClr val="FFFF00"/>
                </a:solidFill>
                <a:latin typeface="Times New Roman" pitchFamily="18" charset="0"/>
                <a:cs typeface="Times New Roman" pitchFamily="18" charset="0"/>
              </a:rPr>
              <a:t>Field Trips:</a:t>
            </a:r>
          </a:p>
          <a:p>
            <a:pPr marL="0" indent="0">
              <a:buNone/>
            </a:pPr>
            <a:r>
              <a:rPr lang="en-US" sz="4400" dirty="0">
                <a:solidFill>
                  <a:srgbClr val="FFFF00"/>
                </a:solidFill>
                <a:latin typeface="Times New Roman" pitchFamily="18" charset="0"/>
                <a:cs typeface="Times New Roman" pitchFamily="18" charset="0"/>
              </a:rPr>
              <a:t>     - </a:t>
            </a:r>
            <a:r>
              <a:rPr lang="en-US" sz="4400" dirty="0" err="1">
                <a:solidFill>
                  <a:srgbClr val="FFFF00"/>
                </a:solidFill>
                <a:latin typeface="Times New Roman" pitchFamily="18" charset="0"/>
                <a:cs typeface="Times New Roman" pitchFamily="18" charset="0"/>
              </a:rPr>
              <a:t>Insectopia</a:t>
            </a:r>
            <a:endParaRPr lang="en-US" sz="4400" dirty="0">
              <a:solidFill>
                <a:srgbClr val="FFFF00"/>
              </a:solidFill>
              <a:latin typeface="Times New Roman" pitchFamily="18" charset="0"/>
              <a:cs typeface="Times New Roman" pitchFamily="18" charset="0"/>
            </a:endParaRPr>
          </a:p>
          <a:p>
            <a:pPr marL="0" indent="0">
              <a:buNone/>
            </a:pPr>
            <a:r>
              <a:rPr lang="en-US" sz="4400" dirty="0">
                <a:solidFill>
                  <a:srgbClr val="FFFF00"/>
                </a:solidFill>
                <a:latin typeface="Times New Roman" pitchFamily="18" charset="0"/>
                <a:cs typeface="Times New Roman" pitchFamily="18" charset="0"/>
              </a:rPr>
              <a:t>     - Possible additional trip to the Philadelphia Zoo</a:t>
            </a:r>
          </a:p>
          <a:p>
            <a:pPr marL="0" indent="0">
              <a:buNone/>
            </a:pPr>
            <a:endParaRPr lang="en-US" sz="4400" dirty="0">
              <a:solidFill>
                <a:srgbClr val="FFFF00"/>
              </a:solidFill>
              <a:latin typeface="Times New Roman" pitchFamily="18" charset="0"/>
              <a:cs typeface="Times New Roman" pitchFamily="18" charset="0"/>
            </a:endParaRPr>
          </a:p>
          <a:p>
            <a:pPr marL="0" indent="0">
              <a:buNone/>
            </a:pPr>
            <a:r>
              <a:rPr lang="en-US" sz="4400" dirty="0">
                <a:solidFill>
                  <a:srgbClr val="FFFF00"/>
                </a:solidFill>
                <a:latin typeface="Times New Roman" pitchFamily="18" charset="0"/>
                <a:cs typeface="Times New Roman" pitchFamily="18" charset="0"/>
              </a:rPr>
              <a:t>     </a:t>
            </a:r>
          </a:p>
        </p:txBody>
      </p:sp>
    </p:spTree>
    <p:extLst>
      <p:ext uri="{BB962C8B-B14F-4D97-AF65-F5344CB8AC3E}">
        <p14:creationId xmlns:p14="http://schemas.microsoft.com/office/powerpoint/2010/main" val="39825894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FF00"/>
                </a:solidFill>
                <a:latin typeface="Times New Roman" pitchFamily="18" charset="0"/>
                <a:cs typeface="Times New Roman" pitchFamily="18" charset="0"/>
              </a:rPr>
              <a:t>Social Studies</a:t>
            </a:r>
          </a:p>
        </p:txBody>
      </p:sp>
      <p:sp>
        <p:nvSpPr>
          <p:cNvPr id="3" name="Content Placeholder 2"/>
          <p:cNvSpPr>
            <a:spLocks noGrp="1"/>
          </p:cNvSpPr>
          <p:nvPr>
            <p:ph idx="1"/>
          </p:nvPr>
        </p:nvSpPr>
        <p:spPr>
          <a:xfrm>
            <a:off x="457200" y="1676400"/>
            <a:ext cx="8229600" cy="4449763"/>
          </a:xfrm>
        </p:spPr>
        <p:txBody>
          <a:bodyPr>
            <a:normAutofit/>
          </a:bodyPr>
          <a:lstStyle/>
          <a:p>
            <a:r>
              <a:rPr lang="en-US" sz="4400" dirty="0">
                <a:solidFill>
                  <a:srgbClr val="FFFF00"/>
                </a:solidFill>
                <a:latin typeface="Times New Roman" pitchFamily="18" charset="0"/>
                <a:cs typeface="Times New Roman" pitchFamily="18" charset="0"/>
              </a:rPr>
              <a:t>Units of Study:</a:t>
            </a:r>
          </a:p>
          <a:p>
            <a:pPr marL="0" indent="0">
              <a:buNone/>
            </a:pPr>
            <a:r>
              <a:rPr lang="en-US" sz="4400" dirty="0">
                <a:solidFill>
                  <a:srgbClr val="FFFF00"/>
                </a:solidFill>
                <a:latin typeface="Times New Roman" pitchFamily="18" charset="0"/>
                <a:cs typeface="Times New Roman" pitchFamily="18" charset="0"/>
              </a:rPr>
              <a:t>     - </a:t>
            </a:r>
            <a:r>
              <a:rPr lang="en-US" sz="3900" dirty="0">
                <a:solidFill>
                  <a:srgbClr val="FFFF00"/>
                </a:solidFill>
                <a:latin typeface="Times New Roman" pitchFamily="18" charset="0"/>
                <a:cs typeface="Times New Roman" pitchFamily="18" charset="0"/>
              </a:rPr>
              <a:t>Community &amp; Geography (Maps)</a:t>
            </a:r>
          </a:p>
          <a:p>
            <a:pPr marL="0" indent="0">
              <a:buNone/>
            </a:pPr>
            <a:r>
              <a:rPr lang="en-US" sz="3900" dirty="0">
                <a:solidFill>
                  <a:srgbClr val="FFFF00"/>
                </a:solidFill>
                <a:latin typeface="Times New Roman" pitchFamily="18" charset="0"/>
                <a:cs typeface="Times New Roman" pitchFamily="18" charset="0"/>
              </a:rPr>
              <a:t>     - Economics/Families today vs. past</a:t>
            </a:r>
          </a:p>
          <a:p>
            <a:pPr marL="0" indent="0">
              <a:buNone/>
            </a:pPr>
            <a:r>
              <a:rPr lang="en-US" sz="3900" dirty="0">
                <a:solidFill>
                  <a:srgbClr val="FFFF00"/>
                </a:solidFill>
                <a:latin typeface="Times New Roman" pitchFamily="18" charset="0"/>
                <a:cs typeface="Times New Roman" pitchFamily="18" charset="0"/>
              </a:rPr>
              <a:t>     - Government</a:t>
            </a:r>
          </a:p>
          <a:p>
            <a:pPr marL="0" indent="0">
              <a:buNone/>
            </a:pPr>
            <a:r>
              <a:rPr lang="en-US" sz="4400" dirty="0">
                <a:solidFill>
                  <a:srgbClr val="FFFF00"/>
                </a:solidFill>
                <a:latin typeface="Times New Roman" pitchFamily="18" charset="0"/>
                <a:cs typeface="Times New Roman" pitchFamily="18" charset="0"/>
              </a:rPr>
              <a:t>     </a:t>
            </a:r>
          </a:p>
        </p:txBody>
      </p:sp>
    </p:spTree>
    <p:extLst>
      <p:ext uri="{BB962C8B-B14F-4D97-AF65-F5344CB8AC3E}">
        <p14:creationId xmlns:p14="http://schemas.microsoft.com/office/powerpoint/2010/main" val="22567899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FF00"/>
                </a:solidFill>
                <a:latin typeface="Times New Roman" pitchFamily="18" charset="0"/>
                <a:cs typeface="Times New Roman" pitchFamily="18" charset="0"/>
              </a:rPr>
              <a:t>Homework</a:t>
            </a:r>
          </a:p>
        </p:txBody>
      </p:sp>
      <p:sp>
        <p:nvSpPr>
          <p:cNvPr id="3" name="Content Placeholder 2"/>
          <p:cNvSpPr>
            <a:spLocks noGrp="1"/>
          </p:cNvSpPr>
          <p:nvPr>
            <p:ph idx="1"/>
          </p:nvPr>
        </p:nvSpPr>
        <p:spPr>
          <a:xfrm>
            <a:off x="452487" y="1295400"/>
            <a:ext cx="8310513" cy="4841449"/>
          </a:xfrm>
        </p:spPr>
        <p:txBody>
          <a:bodyPr>
            <a:noAutofit/>
          </a:bodyPr>
          <a:lstStyle/>
          <a:p>
            <a:pPr rtl="0" fontAlgn="base">
              <a:spcBef>
                <a:spcPts val="0"/>
              </a:spcBef>
              <a:spcAft>
                <a:spcPts val="0"/>
              </a:spcAft>
              <a:buFont typeface="Arial" panose="020B0604020202020204" pitchFamily="34" charset="0"/>
              <a:buChar char="•"/>
            </a:pPr>
            <a:r>
              <a:rPr lang="en-US" sz="3000" b="0" i="0" u="none" strike="noStrike" dirty="0">
                <a:solidFill>
                  <a:srgbClr val="FFFF00"/>
                </a:solidFill>
                <a:effectLst/>
                <a:latin typeface="Times New Roman" panose="02020603050405020304" pitchFamily="18" charset="0"/>
                <a:cs typeface="Times New Roman" panose="02020603050405020304" pitchFamily="18" charset="0"/>
              </a:rPr>
              <a:t>Homework is strongly encouraged, but students will not be penalized for not completing. </a:t>
            </a:r>
          </a:p>
          <a:p>
            <a:pPr rtl="0" fontAlgn="base">
              <a:spcBef>
                <a:spcPts val="0"/>
              </a:spcBef>
              <a:spcAft>
                <a:spcPts val="0"/>
              </a:spcAft>
              <a:buFont typeface="Arial" panose="020B0604020202020204" pitchFamily="34" charset="0"/>
              <a:buChar char="•"/>
            </a:pPr>
            <a:r>
              <a:rPr lang="en-US" sz="3000" b="0" i="0" u="none" strike="noStrike" dirty="0">
                <a:solidFill>
                  <a:srgbClr val="FFFF00"/>
                </a:solidFill>
                <a:effectLst/>
                <a:latin typeface="Times New Roman" panose="02020603050405020304" pitchFamily="18" charset="0"/>
                <a:cs typeface="Times New Roman" panose="02020603050405020304" pitchFamily="18" charset="0"/>
              </a:rPr>
              <a:t>Spelling words each week </a:t>
            </a:r>
          </a:p>
          <a:p>
            <a:pPr marL="0" indent="0" rtl="0" fontAlgn="base">
              <a:spcBef>
                <a:spcPts val="0"/>
              </a:spcBef>
              <a:spcAft>
                <a:spcPts val="0"/>
              </a:spcAft>
              <a:buNone/>
            </a:pPr>
            <a:r>
              <a:rPr lang="en-US" sz="3000" dirty="0">
                <a:solidFill>
                  <a:srgbClr val="FFFF00"/>
                </a:solidFill>
                <a:latin typeface="Times New Roman" panose="02020603050405020304" pitchFamily="18" charset="0"/>
                <a:cs typeface="Times New Roman" panose="02020603050405020304" pitchFamily="18" charset="0"/>
              </a:rPr>
              <a:t>       - Changing to Choice Board soon.</a:t>
            </a:r>
          </a:p>
          <a:p>
            <a:pPr rtl="0" fontAlgn="base">
              <a:spcBef>
                <a:spcPts val="0"/>
              </a:spcBef>
              <a:spcAft>
                <a:spcPts val="0"/>
              </a:spcAft>
              <a:buFont typeface="Arial" panose="020B0604020202020204" pitchFamily="34" charset="0"/>
              <a:buChar char="•"/>
            </a:pPr>
            <a:r>
              <a:rPr lang="en-US" sz="3000" b="0" i="0" u="none" strike="noStrike" dirty="0">
                <a:solidFill>
                  <a:srgbClr val="FFFF00"/>
                </a:solidFill>
                <a:effectLst/>
                <a:latin typeface="Times New Roman" panose="02020603050405020304" pitchFamily="18" charset="0"/>
                <a:cs typeface="Times New Roman" panose="02020603050405020304" pitchFamily="18" charset="0"/>
              </a:rPr>
              <a:t>Reading Skills  homework from time to time.</a:t>
            </a:r>
            <a:endParaRPr lang="en-US" sz="3000" dirty="0">
              <a:solidFill>
                <a:srgbClr val="FFFF00"/>
              </a:solidFill>
              <a:latin typeface="Times New Roman" panose="02020603050405020304" pitchFamily="18" charset="0"/>
              <a:cs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3000" b="0" i="0" u="none" strike="noStrike" dirty="0">
                <a:solidFill>
                  <a:srgbClr val="FFFF00"/>
                </a:solidFill>
                <a:effectLst/>
                <a:latin typeface="Times New Roman" panose="02020603050405020304" pitchFamily="18" charset="0"/>
                <a:cs typeface="Times New Roman" panose="02020603050405020304" pitchFamily="18" charset="0"/>
              </a:rPr>
              <a:t>Math practice problems.</a:t>
            </a:r>
          </a:p>
          <a:p>
            <a:pPr rtl="0" fontAlgn="base">
              <a:spcBef>
                <a:spcPts val="0"/>
              </a:spcBef>
              <a:spcAft>
                <a:spcPts val="0"/>
              </a:spcAft>
              <a:buFont typeface="Arial" panose="020B0604020202020204" pitchFamily="34" charset="0"/>
              <a:buChar char="•"/>
            </a:pPr>
            <a:endParaRPr lang="en-US" sz="3200" b="0" i="0" u="none" strike="noStrike" dirty="0">
              <a:solidFill>
                <a:srgbClr val="FFFF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7812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F8F8-65B5-C581-EBD7-F22B59B68D19}"/>
              </a:ext>
            </a:extLst>
          </p:cNvPr>
          <p:cNvSpPr>
            <a:spLocks noGrp="1"/>
          </p:cNvSpPr>
          <p:nvPr>
            <p:ph type="title"/>
          </p:nvPr>
        </p:nvSpPr>
        <p:spPr>
          <a:xfrm>
            <a:off x="457200" y="274638"/>
            <a:ext cx="8229600" cy="868362"/>
          </a:xfrm>
        </p:spPr>
        <p:txBody>
          <a:bodyPr>
            <a:noAutofit/>
          </a:bodyPr>
          <a:lstStyle/>
          <a:p>
            <a:r>
              <a:rPr lang="en-US" sz="6600" dirty="0">
                <a:solidFill>
                  <a:srgbClr val="FFFF00"/>
                </a:solidFill>
              </a:rPr>
              <a:t>PTA</a:t>
            </a:r>
          </a:p>
        </p:txBody>
      </p:sp>
      <p:pic>
        <p:nvPicPr>
          <p:cNvPr id="5" name="Content Placeholder 4">
            <a:extLst>
              <a:ext uri="{FF2B5EF4-FFF2-40B4-BE49-F238E27FC236}">
                <a16:creationId xmlns:a16="http://schemas.microsoft.com/office/drawing/2014/main" id="{C26D4AF9-EEA8-FBF1-54FC-AE1A4D00488A}"/>
              </a:ext>
            </a:extLst>
          </p:cNvPr>
          <p:cNvPicPr>
            <a:picLocks noGrp="1" noChangeAspect="1"/>
          </p:cNvPicPr>
          <p:nvPr>
            <p:ph idx="1"/>
          </p:nvPr>
        </p:nvPicPr>
        <p:blipFill>
          <a:blip r:embed="rId2"/>
          <a:stretch>
            <a:fillRect/>
          </a:stretch>
        </p:blipFill>
        <p:spPr>
          <a:xfrm>
            <a:off x="2438401" y="1143000"/>
            <a:ext cx="4267200" cy="5334000"/>
          </a:xfrm>
        </p:spPr>
      </p:pic>
    </p:spTree>
    <p:extLst>
      <p:ext uri="{BB962C8B-B14F-4D97-AF65-F5344CB8AC3E}">
        <p14:creationId xmlns:p14="http://schemas.microsoft.com/office/powerpoint/2010/main" val="2007005110"/>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F51A-53E6-99DD-5CC8-09E29588C5DC}"/>
              </a:ext>
            </a:extLst>
          </p:cNvPr>
          <p:cNvSpPr>
            <a:spLocks noGrp="1"/>
          </p:cNvSpPr>
          <p:nvPr>
            <p:ph type="title"/>
          </p:nvPr>
        </p:nvSpPr>
        <p:spPr>
          <a:xfrm>
            <a:off x="457199" y="160337"/>
            <a:ext cx="8229600" cy="1143000"/>
          </a:xfrm>
        </p:spPr>
        <p:txBody>
          <a:bodyPr>
            <a:normAutofit/>
          </a:bodyPr>
          <a:lstStyle/>
          <a:p>
            <a:r>
              <a:rPr lang="en-US" sz="6600" b="1" dirty="0">
                <a:solidFill>
                  <a:srgbClr val="FFFF00"/>
                </a:solidFill>
              </a:rPr>
              <a:t>PTA</a:t>
            </a:r>
          </a:p>
        </p:txBody>
      </p:sp>
      <p:pic>
        <p:nvPicPr>
          <p:cNvPr id="5" name="Content Placeholder 4">
            <a:extLst>
              <a:ext uri="{FF2B5EF4-FFF2-40B4-BE49-F238E27FC236}">
                <a16:creationId xmlns:a16="http://schemas.microsoft.com/office/drawing/2014/main" id="{DC748703-7EBC-3799-6E50-C695BD56B08A}"/>
              </a:ext>
            </a:extLst>
          </p:cNvPr>
          <p:cNvPicPr>
            <a:picLocks noGrp="1" noChangeAspect="1"/>
          </p:cNvPicPr>
          <p:nvPr>
            <p:ph idx="1"/>
          </p:nvPr>
        </p:nvPicPr>
        <p:blipFill>
          <a:blip r:embed="rId2"/>
          <a:stretch>
            <a:fillRect/>
          </a:stretch>
        </p:blipFill>
        <p:spPr>
          <a:xfrm>
            <a:off x="2362200" y="1143000"/>
            <a:ext cx="4267199" cy="5410200"/>
          </a:xfrm>
        </p:spPr>
      </p:pic>
    </p:spTree>
    <p:extLst>
      <p:ext uri="{BB962C8B-B14F-4D97-AF65-F5344CB8AC3E}">
        <p14:creationId xmlns:p14="http://schemas.microsoft.com/office/powerpoint/2010/main" val="32612975"/>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FF00"/>
                </a:solidFill>
                <a:latin typeface="Times New Roman" pitchFamily="18" charset="0"/>
                <a:cs typeface="Times New Roman" pitchFamily="18" charset="0"/>
              </a:rPr>
              <a:t>Yearbook!</a:t>
            </a:r>
          </a:p>
        </p:txBody>
      </p:sp>
      <p:sp>
        <p:nvSpPr>
          <p:cNvPr id="3" name="Content Placeholder 2"/>
          <p:cNvSpPr>
            <a:spLocks noGrp="1"/>
          </p:cNvSpPr>
          <p:nvPr>
            <p:ph idx="1"/>
          </p:nvPr>
        </p:nvSpPr>
        <p:spPr>
          <a:xfrm>
            <a:off x="457200" y="1676400"/>
            <a:ext cx="3276600" cy="3924151"/>
          </a:xfrm>
        </p:spPr>
        <p:txBody>
          <a:bodyPr>
            <a:normAutofit fontScale="70000" lnSpcReduction="20000"/>
          </a:bodyPr>
          <a:lstStyle/>
          <a:p>
            <a:pPr rtl="0">
              <a:spcBef>
                <a:spcPts val="0"/>
              </a:spcBef>
              <a:spcAft>
                <a:spcPts val="600"/>
              </a:spcAft>
            </a:pPr>
            <a:r>
              <a:rPr lang="en-US" sz="2600" b="0" i="0" u="none" strike="noStrike" dirty="0">
                <a:solidFill>
                  <a:srgbClr val="FFFF00"/>
                </a:solidFill>
                <a:effectLst/>
                <a:latin typeface="Comic Sans MS" panose="030F0702030302020204" pitchFamily="66" charset="0"/>
              </a:rPr>
              <a:t>If you would like to send photos of your student, or your student with their CES friends, to the yearbook, please check out the below. </a:t>
            </a:r>
            <a:endParaRPr lang="en-US" sz="2600" b="0" dirty="0">
              <a:solidFill>
                <a:srgbClr val="FFFF00"/>
              </a:solidFill>
              <a:effectLst/>
            </a:endParaRPr>
          </a:p>
          <a:p>
            <a:pPr rtl="0">
              <a:spcBef>
                <a:spcPts val="0"/>
              </a:spcBef>
              <a:spcAft>
                <a:spcPts val="600"/>
              </a:spcAft>
            </a:pPr>
            <a:r>
              <a:rPr lang="en-US" sz="2600" b="0" i="1" u="none" strike="noStrike" dirty="0">
                <a:solidFill>
                  <a:srgbClr val="FFFF00"/>
                </a:solidFill>
                <a:effectLst/>
                <a:latin typeface="Comic Sans MS" panose="030F0702030302020204" pitchFamily="66" charset="0"/>
              </a:rPr>
              <a:t>What types of photos?</a:t>
            </a:r>
            <a:endParaRPr lang="en-US" sz="2600" b="0" dirty="0">
              <a:solidFill>
                <a:srgbClr val="FFFF00"/>
              </a:solidFill>
              <a:effectLst/>
            </a:endParaRPr>
          </a:p>
          <a:p>
            <a:pPr rtl="0" fontAlgn="base">
              <a:spcBef>
                <a:spcPts val="0"/>
              </a:spcBef>
              <a:spcAft>
                <a:spcPts val="0"/>
              </a:spcAft>
              <a:buFont typeface="Arial" panose="020B0604020202020204" pitchFamily="34" charset="0"/>
              <a:buChar char="•"/>
            </a:pPr>
            <a:r>
              <a:rPr lang="en-US" sz="2600" b="0" i="0" u="none" strike="noStrike" dirty="0">
                <a:solidFill>
                  <a:srgbClr val="FFFF00"/>
                </a:solidFill>
                <a:effectLst/>
                <a:latin typeface="Comic Sans MS" panose="030F0702030302020204" pitchFamily="66" charset="0"/>
              </a:rPr>
              <a:t>1st Day Back to School</a:t>
            </a:r>
          </a:p>
          <a:p>
            <a:pPr rtl="0" fontAlgn="base">
              <a:spcBef>
                <a:spcPts val="0"/>
              </a:spcBef>
              <a:spcAft>
                <a:spcPts val="0"/>
              </a:spcAft>
              <a:buFont typeface="Arial" panose="020B0604020202020204" pitchFamily="34" charset="0"/>
              <a:buChar char="•"/>
            </a:pPr>
            <a:r>
              <a:rPr lang="en-US" sz="2600" b="0" i="0" u="none" strike="noStrike" dirty="0">
                <a:solidFill>
                  <a:srgbClr val="FFFF00"/>
                </a:solidFill>
                <a:effectLst/>
                <a:latin typeface="Comic Sans MS" panose="030F0702030302020204" pitchFamily="66" charset="0"/>
              </a:rPr>
              <a:t>Halloween Parade</a:t>
            </a:r>
          </a:p>
          <a:p>
            <a:pPr rtl="0" fontAlgn="base">
              <a:spcBef>
                <a:spcPts val="0"/>
              </a:spcBef>
              <a:spcAft>
                <a:spcPts val="0"/>
              </a:spcAft>
              <a:buFont typeface="Arial" panose="020B0604020202020204" pitchFamily="34" charset="0"/>
              <a:buChar char="•"/>
            </a:pPr>
            <a:r>
              <a:rPr lang="en-US" sz="2600" b="0" i="0" u="none" strike="noStrike" dirty="0">
                <a:solidFill>
                  <a:srgbClr val="FFFF00"/>
                </a:solidFill>
                <a:effectLst/>
                <a:latin typeface="Comic Sans MS" panose="030F0702030302020204" pitchFamily="66" charset="0"/>
              </a:rPr>
              <a:t>Halloween Trunk or Treat</a:t>
            </a:r>
          </a:p>
          <a:p>
            <a:pPr rtl="0" fontAlgn="base">
              <a:spcBef>
                <a:spcPts val="0"/>
              </a:spcBef>
              <a:spcAft>
                <a:spcPts val="0"/>
              </a:spcAft>
              <a:buFont typeface="Arial" panose="020B0604020202020204" pitchFamily="34" charset="0"/>
              <a:buChar char="•"/>
            </a:pPr>
            <a:r>
              <a:rPr lang="en-US" sz="2600" b="0" i="0" u="none" strike="noStrike" dirty="0">
                <a:solidFill>
                  <a:srgbClr val="FFFF00"/>
                </a:solidFill>
                <a:effectLst/>
                <a:latin typeface="Comic Sans MS" panose="030F0702030302020204" pitchFamily="66" charset="0"/>
              </a:rPr>
              <a:t>Read Across America</a:t>
            </a:r>
          </a:p>
          <a:p>
            <a:pPr rtl="0" fontAlgn="base">
              <a:spcBef>
                <a:spcPts val="0"/>
              </a:spcBef>
              <a:spcAft>
                <a:spcPts val="0"/>
              </a:spcAft>
              <a:buFont typeface="Arial" panose="020B0604020202020204" pitchFamily="34" charset="0"/>
              <a:buChar char="•"/>
            </a:pPr>
            <a:r>
              <a:rPr lang="en-US" sz="2600" b="0" i="0" u="none" strike="noStrike" dirty="0">
                <a:solidFill>
                  <a:srgbClr val="FFFF00"/>
                </a:solidFill>
                <a:effectLst/>
                <a:latin typeface="Comic Sans MS" panose="030F0702030302020204" pitchFamily="66" charset="0"/>
              </a:rPr>
              <a:t>100</a:t>
            </a:r>
            <a:r>
              <a:rPr lang="en-US" sz="2600" b="0" i="0" u="none" strike="noStrike" baseline="30000" dirty="0">
                <a:solidFill>
                  <a:srgbClr val="FFFF00"/>
                </a:solidFill>
                <a:effectLst/>
                <a:latin typeface="Comic Sans MS" panose="030F0702030302020204" pitchFamily="66" charset="0"/>
              </a:rPr>
              <a:t>th</a:t>
            </a:r>
            <a:r>
              <a:rPr lang="en-US" sz="2600" b="0" i="0" u="none" strike="noStrike" dirty="0">
                <a:solidFill>
                  <a:srgbClr val="FFFF00"/>
                </a:solidFill>
                <a:effectLst/>
                <a:latin typeface="Comic Sans MS" panose="030F0702030302020204" pitchFamily="66" charset="0"/>
              </a:rPr>
              <a:t> Day of School</a:t>
            </a:r>
          </a:p>
          <a:p>
            <a:pPr rtl="0" fontAlgn="base">
              <a:spcBef>
                <a:spcPts val="0"/>
              </a:spcBef>
              <a:spcAft>
                <a:spcPts val="0"/>
              </a:spcAft>
              <a:buFont typeface="Arial" panose="020B0604020202020204" pitchFamily="34" charset="0"/>
              <a:buChar char="•"/>
            </a:pPr>
            <a:r>
              <a:rPr lang="en-US" sz="2600" b="0" i="0" u="none" strike="noStrike" dirty="0">
                <a:solidFill>
                  <a:srgbClr val="FFFF00"/>
                </a:solidFill>
                <a:effectLst/>
                <a:latin typeface="Comic Sans MS" panose="030F0702030302020204" pitchFamily="66" charset="0"/>
              </a:rPr>
              <a:t>School Dances</a:t>
            </a:r>
          </a:p>
          <a:p>
            <a:pPr rtl="0" fontAlgn="base">
              <a:spcBef>
                <a:spcPts val="0"/>
              </a:spcBef>
              <a:spcAft>
                <a:spcPts val="600"/>
              </a:spcAft>
              <a:buFont typeface="Arial" panose="020B0604020202020204" pitchFamily="34" charset="0"/>
              <a:buChar char="•"/>
            </a:pPr>
            <a:r>
              <a:rPr lang="en-US" sz="2600" b="0" i="0" u="none" strike="noStrike" dirty="0">
                <a:solidFill>
                  <a:srgbClr val="FFFF00"/>
                </a:solidFill>
                <a:effectLst/>
                <a:latin typeface="Comic Sans MS" panose="030F0702030302020204" pitchFamily="66" charset="0"/>
              </a:rPr>
              <a:t>Sports</a:t>
            </a:r>
          </a:p>
          <a:p>
            <a:pPr rtl="0">
              <a:spcBef>
                <a:spcPts val="0"/>
              </a:spcBef>
              <a:spcAft>
                <a:spcPts val="600"/>
              </a:spcAft>
            </a:pPr>
            <a:endParaRPr lang="en-US" sz="3600" dirty="0">
              <a:solidFill>
                <a:srgbClr val="FFFF0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11A308C4-25B9-F8C3-E12E-02870396830A}"/>
              </a:ext>
            </a:extLst>
          </p:cNvPr>
          <p:cNvSpPr txBox="1"/>
          <p:nvPr/>
        </p:nvSpPr>
        <p:spPr>
          <a:xfrm>
            <a:off x="3733800" y="1655064"/>
            <a:ext cx="4572000" cy="4201150"/>
          </a:xfrm>
          <a:prstGeom prst="rect">
            <a:avLst/>
          </a:prstGeom>
          <a:noFill/>
        </p:spPr>
        <p:txBody>
          <a:bodyPr wrap="square">
            <a:spAutoFit/>
          </a:bodyPr>
          <a:lstStyle/>
          <a:p>
            <a:pPr rtl="0">
              <a:spcBef>
                <a:spcPts val="0"/>
              </a:spcBef>
              <a:spcAft>
                <a:spcPts val="600"/>
              </a:spcAft>
            </a:pPr>
            <a:r>
              <a:rPr lang="en-US" sz="1400" b="0" i="0" u="none" strike="noStrike" dirty="0">
                <a:solidFill>
                  <a:srgbClr val="FFFF00"/>
                </a:solidFill>
                <a:effectLst/>
                <a:latin typeface="Comic Sans MS" panose="030F0702030302020204" pitchFamily="66" charset="0"/>
              </a:rPr>
              <a:t>T</a:t>
            </a:r>
            <a:r>
              <a:rPr lang="en-US" sz="1800" b="0" i="0" u="none" strike="noStrike" dirty="0">
                <a:solidFill>
                  <a:srgbClr val="FFFF00"/>
                </a:solidFill>
                <a:effectLst/>
                <a:latin typeface="Comic Sans MS" panose="030F0702030302020204" pitchFamily="66" charset="0"/>
              </a:rPr>
              <a:t>hings to consider when sending pictures in:</a:t>
            </a:r>
            <a:endParaRPr lang="en-US" b="0" dirty="0">
              <a:solidFill>
                <a:srgbClr val="FFFF00"/>
              </a:solidFill>
              <a:effectLst/>
            </a:endParaRPr>
          </a:p>
          <a:p>
            <a:pPr rtl="0" fontAlgn="base">
              <a:spcBef>
                <a:spcPts val="1200"/>
              </a:spcBef>
              <a:spcAft>
                <a:spcPts val="0"/>
              </a:spcAft>
              <a:buFont typeface="Arial" panose="020B0604020202020204" pitchFamily="34" charset="0"/>
              <a:buChar char="•"/>
            </a:pPr>
            <a:r>
              <a:rPr lang="en-US" sz="1800" b="0" i="0" u="none" strike="noStrike" dirty="0">
                <a:solidFill>
                  <a:srgbClr val="FFFF00"/>
                </a:solidFill>
                <a:effectLst/>
                <a:latin typeface="Comic Sans MS" panose="030F0702030302020204" pitchFamily="66" charset="0"/>
              </a:rPr>
              <a:t>Please email photos to Chesterfieldyearbook@gmail.com</a:t>
            </a:r>
            <a:endParaRPr lang="en-US" sz="1050" b="0" i="0" u="none" strike="noStrike" dirty="0">
              <a:solidFill>
                <a:srgbClr val="FFFF00"/>
              </a:solidFill>
              <a:effectLst/>
              <a:latin typeface="Comic Sans MS" panose="030F0702030302020204" pitchFamily="66"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FFFF00"/>
                </a:solidFill>
                <a:effectLst/>
                <a:latin typeface="Comic Sans MS" panose="030F0702030302020204" pitchFamily="66" charset="0"/>
              </a:rPr>
              <a:t>Upload photos directly to our system at</a:t>
            </a:r>
            <a:br>
              <a:rPr lang="en-US" sz="1800" b="0" i="0" u="none" strike="noStrike" dirty="0">
                <a:solidFill>
                  <a:srgbClr val="FFFF00"/>
                </a:solidFill>
                <a:effectLst/>
                <a:latin typeface="Comic Sans MS" panose="030F0702030302020204" pitchFamily="66" charset="0"/>
              </a:rPr>
            </a:br>
            <a:r>
              <a:rPr lang="en-US" sz="1800" b="0" i="0" u="sng" strike="noStrike" dirty="0">
                <a:solidFill>
                  <a:srgbClr val="FFFF00"/>
                </a:solidFill>
                <a:effectLst/>
                <a:latin typeface="Comic Sans MS" panose="030F0702030302020204" pitchFamily="66" charset="0"/>
                <a:hlinkClick r:id="rId2">
                  <a:extLst>
                    <a:ext uri="{A12FA001-AC4F-418D-AE19-62706E023703}">
                      <ahyp:hlinkClr xmlns:ahyp="http://schemas.microsoft.com/office/drawing/2018/hyperlinkcolor" val="tx"/>
                    </a:ext>
                  </a:extLst>
                </a:hlinkClick>
              </a:rPr>
              <a:t>https://images.jostens.com/0tZX7ARGVFHyXNyaUkiY5tA  </a:t>
            </a:r>
            <a:r>
              <a:rPr lang="en-US" sz="1800" b="0" i="0" u="none" strike="noStrike" dirty="0">
                <a:solidFill>
                  <a:srgbClr val="FFFF00"/>
                </a:solidFill>
                <a:effectLst/>
                <a:latin typeface="Comic Sans MS" panose="030F0702030302020204" pitchFamily="66" charset="0"/>
              </a:rPr>
              <a:t>   (Please copy and paste the above link into your browser)</a:t>
            </a:r>
            <a:endParaRPr lang="en-US" sz="1050" b="0" i="0" u="none" strike="noStrike" dirty="0">
              <a:solidFill>
                <a:srgbClr val="FFFF00"/>
              </a:solidFill>
              <a:effectLst/>
              <a:latin typeface="Verdana" panose="020B0604030504040204" pitchFamily="34" charset="0"/>
            </a:endParaRPr>
          </a:p>
          <a:p>
            <a:pPr rtl="0" fontAlgn="base">
              <a:spcBef>
                <a:spcPts val="0"/>
              </a:spcBef>
              <a:spcAft>
                <a:spcPts val="0"/>
              </a:spcAft>
              <a:buFont typeface="Arial" panose="020B0604020202020204" pitchFamily="34" charset="0"/>
              <a:buChar char="•"/>
            </a:pPr>
            <a:r>
              <a:rPr lang="en-US" sz="1800" b="1" i="1" u="sng" strike="noStrike" dirty="0">
                <a:solidFill>
                  <a:srgbClr val="FFFF00"/>
                </a:solidFill>
                <a:effectLst/>
                <a:latin typeface="Comic Sans MS" panose="030F0702030302020204" pitchFamily="66" charset="0"/>
              </a:rPr>
              <a:t>All photo submissions</a:t>
            </a:r>
            <a:r>
              <a:rPr lang="en-US" sz="1800" b="0" i="0" u="none" strike="noStrike" dirty="0">
                <a:solidFill>
                  <a:srgbClr val="FFFF00"/>
                </a:solidFill>
                <a:effectLst/>
                <a:latin typeface="Comic Sans MS" panose="030F0702030302020204" pitchFamily="66" charset="0"/>
              </a:rPr>
              <a:t> </a:t>
            </a:r>
            <a:r>
              <a:rPr lang="en-US" sz="1800" b="1" i="0" u="none" strike="noStrike" dirty="0">
                <a:solidFill>
                  <a:srgbClr val="FFFF00"/>
                </a:solidFill>
                <a:effectLst/>
                <a:latin typeface="Comic Sans MS" panose="030F0702030302020204" pitchFamily="66" charset="0"/>
              </a:rPr>
              <a:t>MUST</a:t>
            </a:r>
            <a:r>
              <a:rPr lang="en-US" sz="1800" b="0" i="0" u="none" strike="noStrike" dirty="0">
                <a:solidFill>
                  <a:srgbClr val="FFFF00"/>
                </a:solidFill>
                <a:effectLst/>
                <a:latin typeface="Comic Sans MS" panose="030F0702030302020204" pitchFamily="66" charset="0"/>
              </a:rPr>
              <a:t> include student name, grade, and teacher. </a:t>
            </a:r>
            <a:endParaRPr lang="en-US" sz="1050" b="0" i="0" u="none" strike="noStrike" dirty="0">
              <a:solidFill>
                <a:srgbClr val="FFFF00"/>
              </a:solidFill>
              <a:effectLst/>
              <a:latin typeface="Verdana" panose="020B060403050404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FFFF00"/>
                </a:solidFill>
                <a:effectLst/>
                <a:latin typeface="Comic Sans MS" panose="030F0702030302020204" pitchFamily="66" charset="0"/>
              </a:rPr>
              <a:t>Depending on the number of photos submitted – all photos may not be able to be included.</a:t>
            </a:r>
          </a:p>
          <a:p>
            <a:pPr rtl="0" fontAlgn="base">
              <a:spcBef>
                <a:spcPts val="0"/>
              </a:spcBef>
              <a:spcAft>
                <a:spcPts val="1800"/>
              </a:spcAft>
              <a:buFont typeface="Arial" panose="020B0604020202020204" pitchFamily="34" charset="0"/>
              <a:buChar char="•"/>
            </a:pPr>
            <a:r>
              <a:rPr lang="en-US" sz="1800" b="0" i="0" u="none" strike="noStrike" dirty="0">
                <a:solidFill>
                  <a:srgbClr val="FFFF00"/>
                </a:solidFill>
                <a:effectLst/>
                <a:latin typeface="Comic Sans MS" panose="030F0702030302020204" pitchFamily="66" charset="0"/>
              </a:rPr>
              <a:t>CES students only</a:t>
            </a:r>
          </a:p>
        </p:txBody>
      </p:sp>
    </p:spTree>
    <p:extLst>
      <p:ext uri="{BB962C8B-B14F-4D97-AF65-F5344CB8AC3E}">
        <p14:creationId xmlns:p14="http://schemas.microsoft.com/office/powerpoint/2010/main" val="223801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6600" b="1" dirty="0">
                <a:solidFill>
                  <a:srgbClr val="FFFF00"/>
                </a:solidFill>
                <a:latin typeface="Times New Roman" pitchFamily="18" charset="0"/>
                <a:cs typeface="Times New Roman" pitchFamily="18" charset="0"/>
              </a:rPr>
              <a:t>Yearbook!</a:t>
            </a:r>
          </a:p>
        </p:txBody>
      </p:sp>
      <p:sp>
        <p:nvSpPr>
          <p:cNvPr id="8" name="TextBox 7">
            <a:extLst>
              <a:ext uri="{FF2B5EF4-FFF2-40B4-BE49-F238E27FC236}">
                <a16:creationId xmlns:a16="http://schemas.microsoft.com/office/drawing/2014/main" id="{71E6317C-13B1-2142-18B7-DAC24F8DA8E7}"/>
              </a:ext>
            </a:extLst>
          </p:cNvPr>
          <p:cNvSpPr txBox="1"/>
          <p:nvPr/>
        </p:nvSpPr>
        <p:spPr>
          <a:xfrm>
            <a:off x="4533013" y="2286000"/>
            <a:ext cx="4572000" cy="3016210"/>
          </a:xfrm>
          <a:prstGeom prst="rect">
            <a:avLst/>
          </a:prstGeom>
          <a:noFill/>
        </p:spPr>
        <p:txBody>
          <a:bodyPr wrap="square">
            <a:spAutoFit/>
          </a:bodyPr>
          <a:lstStyle/>
          <a:p>
            <a:pPr marL="457200" rtl="0">
              <a:spcBef>
                <a:spcPts val="0"/>
              </a:spcBef>
              <a:spcAft>
                <a:spcPts val="600"/>
              </a:spcAft>
            </a:pPr>
            <a:r>
              <a:rPr lang="en-US" sz="1800" b="0" i="0" u="none" strike="noStrike" dirty="0">
                <a:solidFill>
                  <a:srgbClr val="FFFF00"/>
                </a:solidFill>
                <a:effectLst/>
                <a:latin typeface="Comic Sans MS" panose="030F0702030302020204" pitchFamily="66" charset="0"/>
              </a:rPr>
              <a:t>Order early for a discount!</a:t>
            </a:r>
            <a:endParaRPr lang="en-US" b="0" dirty="0">
              <a:solidFill>
                <a:srgbClr val="FFFF00"/>
              </a:solidFill>
              <a:effectLst/>
            </a:endParaRPr>
          </a:p>
          <a:p>
            <a:pPr marL="457200" rtl="0">
              <a:spcBef>
                <a:spcPts val="0"/>
              </a:spcBef>
              <a:spcAft>
                <a:spcPts val="600"/>
              </a:spcAft>
            </a:pPr>
            <a:br>
              <a:rPr lang="en-US" b="0" dirty="0">
                <a:solidFill>
                  <a:srgbClr val="FFFF00"/>
                </a:solidFill>
                <a:effectLst/>
              </a:rPr>
            </a:br>
            <a:r>
              <a:rPr lang="en-US" sz="1800" b="0" i="0" u="none" strike="noStrike" dirty="0">
                <a:solidFill>
                  <a:srgbClr val="FFFF00"/>
                </a:solidFill>
                <a:effectLst/>
                <a:latin typeface="Comic Sans MS" panose="030F0702030302020204" pitchFamily="66" charset="0"/>
              </a:rPr>
              <a:t>Any book ordered after the 4/11/2025 deadline will be $40.00 and delivered after school is over (depending on availability). Venmo is the only payment accepted for late orders.</a:t>
            </a:r>
            <a:endParaRPr lang="en-US" b="0" dirty="0">
              <a:solidFill>
                <a:srgbClr val="FFFF00"/>
              </a:solidFill>
              <a:effectLst/>
            </a:endParaRPr>
          </a:p>
          <a:p>
            <a:br>
              <a:rPr lang="en-US" dirty="0"/>
            </a:br>
            <a:endParaRPr lang="en-US" dirty="0"/>
          </a:p>
        </p:txBody>
      </p:sp>
      <p:pic>
        <p:nvPicPr>
          <p:cNvPr id="3" name="Picture 2">
            <a:extLst>
              <a:ext uri="{FF2B5EF4-FFF2-40B4-BE49-F238E27FC236}">
                <a16:creationId xmlns:a16="http://schemas.microsoft.com/office/drawing/2014/main" id="{494DC0C6-DC7D-6B75-7A59-BCC22DBAE9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213" y="990600"/>
            <a:ext cx="4114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426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6600" b="1" dirty="0">
                <a:solidFill>
                  <a:srgbClr val="FFFF00"/>
                </a:solidFill>
                <a:latin typeface="Times New Roman" pitchFamily="18" charset="0"/>
                <a:cs typeface="Times New Roman" pitchFamily="18" charset="0"/>
              </a:rPr>
              <a:t>Yearbook!</a:t>
            </a:r>
          </a:p>
        </p:txBody>
      </p:sp>
      <p:sp>
        <p:nvSpPr>
          <p:cNvPr id="8" name="TextBox 7">
            <a:extLst>
              <a:ext uri="{FF2B5EF4-FFF2-40B4-BE49-F238E27FC236}">
                <a16:creationId xmlns:a16="http://schemas.microsoft.com/office/drawing/2014/main" id="{71E6317C-13B1-2142-18B7-DAC24F8DA8E7}"/>
              </a:ext>
            </a:extLst>
          </p:cNvPr>
          <p:cNvSpPr txBox="1"/>
          <p:nvPr/>
        </p:nvSpPr>
        <p:spPr>
          <a:xfrm>
            <a:off x="4533013" y="2286000"/>
            <a:ext cx="4572000" cy="646331"/>
          </a:xfrm>
          <a:prstGeom prst="rect">
            <a:avLst/>
          </a:prstGeom>
          <a:noFill/>
        </p:spPr>
        <p:txBody>
          <a:bodyPr wrap="square">
            <a:spAutoFit/>
          </a:bodyPr>
          <a:lstStyle/>
          <a:p>
            <a:br>
              <a:rPr lang="en-US" dirty="0"/>
            </a:br>
            <a:endParaRPr lang="en-US" dirty="0"/>
          </a:p>
        </p:txBody>
      </p:sp>
      <p:sp>
        <p:nvSpPr>
          <p:cNvPr id="5" name="TextBox 4">
            <a:extLst>
              <a:ext uri="{FF2B5EF4-FFF2-40B4-BE49-F238E27FC236}">
                <a16:creationId xmlns:a16="http://schemas.microsoft.com/office/drawing/2014/main" id="{AC40EECB-B966-12FC-0509-6D26AC6A3F87}"/>
              </a:ext>
            </a:extLst>
          </p:cNvPr>
          <p:cNvSpPr txBox="1"/>
          <p:nvPr/>
        </p:nvSpPr>
        <p:spPr>
          <a:xfrm>
            <a:off x="2286000" y="1051715"/>
            <a:ext cx="4572000" cy="1384995"/>
          </a:xfrm>
          <a:prstGeom prst="rect">
            <a:avLst/>
          </a:prstGeom>
          <a:noFill/>
        </p:spPr>
        <p:txBody>
          <a:bodyPr wrap="square">
            <a:spAutoFit/>
          </a:bodyPr>
          <a:lstStyle/>
          <a:p>
            <a:pPr algn="ctr" rtl="0" fontAlgn="base">
              <a:spcBef>
                <a:spcPts val="0"/>
              </a:spcBef>
              <a:spcAft>
                <a:spcPts val="0"/>
              </a:spcAft>
            </a:pPr>
            <a:r>
              <a:rPr lang="en-US" sz="4800" b="0" i="0" u="none" strike="noStrike" dirty="0">
                <a:solidFill>
                  <a:srgbClr val="FFFF00"/>
                </a:solidFill>
                <a:effectLst/>
                <a:latin typeface="Arial" panose="020B0604020202020204" pitchFamily="34" charset="0"/>
              </a:rPr>
              <a:t>QUESTIONS?</a:t>
            </a:r>
          </a:p>
          <a:p>
            <a:br>
              <a:rPr lang="en-US" dirty="0"/>
            </a:br>
            <a:endParaRPr lang="en-US" dirty="0"/>
          </a:p>
        </p:txBody>
      </p:sp>
      <p:sp>
        <p:nvSpPr>
          <p:cNvPr id="7" name="TextBox 6">
            <a:extLst>
              <a:ext uri="{FF2B5EF4-FFF2-40B4-BE49-F238E27FC236}">
                <a16:creationId xmlns:a16="http://schemas.microsoft.com/office/drawing/2014/main" id="{10C3550F-5290-6A0B-CDA5-0C582B9F8987}"/>
              </a:ext>
            </a:extLst>
          </p:cNvPr>
          <p:cNvSpPr txBox="1"/>
          <p:nvPr/>
        </p:nvSpPr>
        <p:spPr>
          <a:xfrm>
            <a:off x="304800" y="2488681"/>
            <a:ext cx="8686800" cy="4308872"/>
          </a:xfrm>
          <a:prstGeom prst="rect">
            <a:avLst/>
          </a:prstGeom>
          <a:noFill/>
        </p:spPr>
        <p:txBody>
          <a:bodyPr wrap="square">
            <a:spAutoFit/>
          </a:bodyPr>
          <a:lstStyle/>
          <a:p>
            <a:pPr algn="ctr" rtl="0">
              <a:spcBef>
                <a:spcPts val="0"/>
              </a:spcBef>
              <a:spcAft>
                <a:spcPts val="1200"/>
              </a:spcAft>
            </a:pPr>
            <a:r>
              <a:rPr lang="en-US" sz="2000" b="1" i="0" u="sng" dirty="0">
                <a:solidFill>
                  <a:srgbClr val="FFFF00"/>
                </a:solidFill>
                <a:effectLst/>
                <a:latin typeface="Arial" panose="020B0604020202020204" pitchFamily="34" charset="0"/>
              </a:rPr>
              <a:t>Please check out the FAQ’s! </a:t>
            </a:r>
            <a:endParaRPr lang="en-US" b="0" dirty="0">
              <a:solidFill>
                <a:srgbClr val="FFFF00"/>
              </a:solidFill>
              <a:effectLst/>
            </a:endParaRPr>
          </a:p>
          <a:p>
            <a:pPr algn="ctr" rtl="0">
              <a:spcBef>
                <a:spcPts val="0"/>
              </a:spcBef>
              <a:spcAft>
                <a:spcPts val="1200"/>
              </a:spcAft>
            </a:pPr>
            <a:r>
              <a:rPr lang="en-US" sz="2000" b="0" i="0" u="none" strike="noStrike" dirty="0">
                <a:solidFill>
                  <a:srgbClr val="FFFF00"/>
                </a:solidFill>
                <a:effectLst/>
                <a:latin typeface="Arial" panose="020B0604020202020204" pitchFamily="34" charset="0"/>
              </a:rPr>
              <a:t>Most questions can be answered in the FAQ’s. If your question cannot be answered through this document, please go ahead and email </a:t>
            </a:r>
            <a:r>
              <a:rPr lang="en-US" sz="2000" b="0" i="1" u="sng" strike="noStrike" dirty="0">
                <a:solidFill>
                  <a:srgbClr val="FFFF00"/>
                </a:solidFill>
                <a:effectLst/>
                <a:latin typeface="Arial" panose="020B0604020202020204" pitchFamily="34" charset="0"/>
                <a:hlinkClick r:id="rId2">
                  <a:extLst>
                    <a:ext uri="{A12FA001-AC4F-418D-AE19-62706E023703}">
                      <ahyp:hlinkClr xmlns:ahyp="http://schemas.microsoft.com/office/drawing/2018/hyperlinkcolor" val="tx"/>
                    </a:ext>
                  </a:extLst>
                </a:hlinkClick>
              </a:rPr>
              <a:t>chesterfieldyearbook@gmail.com</a:t>
            </a:r>
            <a:endParaRPr lang="en-US" b="0" dirty="0">
              <a:solidFill>
                <a:srgbClr val="FFFF00"/>
              </a:solidFill>
              <a:effectLst/>
            </a:endParaRPr>
          </a:p>
          <a:p>
            <a:pPr algn="ctr" rtl="0">
              <a:spcBef>
                <a:spcPts val="0"/>
              </a:spcBef>
              <a:spcAft>
                <a:spcPts val="1200"/>
              </a:spcAft>
            </a:pPr>
            <a:br>
              <a:rPr lang="en-US" b="0" dirty="0">
                <a:solidFill>
                  <a:srgbClr val="FFFF00"/>
                </a:solidFill>
                <a:effectLst/>
              </a:rPr>
            </a:br>
            <a:r>
              <a:rPr lang="en-US" sz="1800" b="0" i="0" u="none" strike="noStrike" dirty="0">
                <a:solidFill>
                  <a:srgbClr val="FFFF00"/>
                </a:solidFill>
                <a:effectLst/>
                <a:latin typeface="Arial" panose="020B0604020202020204" pitchFamily="34" charset="0"/>
              </a:rPr>
              <a:t>Want to be updated on the latest yearbook info? Follow us on Facebook and Instagram. Notifications are also posted on the school website and you’ll receive an occasional hardcopy handout to order the yearbook.</a:t>
            </a:r>
            <a:endParaRPr lang="en-US" b="0" dirty="0">
              <a:solidFill>
                <a:srgbClr val="FFFF00"/>
              </a:solidFill>
              <a:effectLst/>
            </a:endParaRPr>
          </a:p>
          <a:p>
            <a:pPr algn="ctr" rtl="0">
              <a:spcBef>
                <a:spcPts val="0"/>
              </a:spcBef>
              <a:spcAft>
                <a:spcPts val="1200"/>
              </a:spcAft>
            </a:pPr>
            <a:r>
              <a:rPr lang="en-US" sz="1800" b="0" i="0" u="none" strike="noStrike" dirty="0">
                <a:solidFill>
                  <a:srgbClr val="FFFF00"/>
                </a:solidFill>
                <a:effectLst/>
                <a:latin typeface="Arial" panose="020B0604020202020204" pitchFamily="34" charset="0"/>
              </a:rPr>
              <a:t>You have 7.5 months to order - plenty of time!</a:t>
            </a:r>
            <a:endParaRPr lang="en-US" b="0" dirty="0">
              <a:solidFill>
                <a:srgbClr val="FFFF00"/>
              </a:solidFill>
              <a:effectLst/>
            </a:endParaRPr>
          </a:p>
          <a:p>
            <a:pPr algn="ctr" rtl="0">
              <a:spcBef>
                <a:spcPts val="0"/>
              </a:spcBef>
              <a:spcAft>
                <a:spcPts val="1200"/>
              </a:spcAft>
            </a:pPr>
            <a:r>
              <a:rPr lang="en-US" sz="1800" b="0" i="0" u="sng" strike="noStrike" dirty="0">
                <a:solidFill>
                  <a:srgbClr val="0097A7"/>
                </a:solidFill>
                <a:effectLst/>
                <a:latin typeface="Arial" panose="020B0604020202020204" pitchFamily="34" charset="0"/>
                <a:hlinkClick r:id="rId3"/>
              </a:rPr>
              <a:t>2024-2025 CES Yearbook FAQs</a:t>
            </a:r>
            <a:endParaRPr lang="en-US" b="0" dirty="0">
              <a:effectLst/>
            </a:endParaRPr>
          </a:p>
          <a:p>
            <a:br>
              <a:rPr lang="en-US" dirty="0"/>
            </a:br>
            <a:endParaRPr lang="en-US" dirty="0"/>
          </a:p>
        </p:txBody>
      </p:sp>
    </p:spTree>
    <p:extLst>
      <p:ext uri="{BB962C8B-B14F-4D97-AF65-F5344CB8AC3E}">
        <p14:creationId xmlns:p14="http://schemas.microsoft.com/office/powerpoint/2010/main" val="16559181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6600" b="1" dirty="0">
                <a:solidFill>
                  <a:srgbClr val="FFFF00"/>
                </a:solidFill>
                <a:latin typeface="Times New Roman" pitchFamily="18" charset="0"/>
                <a:cs typeface="Times New Roman" pitchFamily="18" charset="0"/>
              </a:rPr>
              <a:t>Yearbook!</a:t>
            </a:r>
          </a:p>
        </p:txBody>
      </p:sp>
      <p:sp>
        <p:nvSpPr>
          <p:cNvPr id="8" name="TextBox 7">
            <a:extLst>
              <a:ext uri="{FF2B5EF4-FFF2-40B4-BE49-F238E27FC236}">
                <a16:creationId xmlns:a16="http://schemas.microsoft.com/office/drawing/2014/main" id="{71E6317C-13B1-2142-18B7-DAC24F8DA8E7}"/>
              </a:ext>
            </a:extLst>
          </p:cNvPr>
          <p:cNvSpPr txBox="1"/>
          <p:nvPr/>
        </p:nvSpPr>
        <p:spPr>
          <a:xfrm>
            <a:off x="4533013" y="2286000"/>
            <a:ext cx="4572000" cy="646331"/>
          </a:xfrm>
          <a:prstGeom prst="rect">
            <a:avLst/>
          </a:prstGeom>
          <a:noFill/>
        </p:spPr>
        <p:txBody>
          <a:bodyPr wrap="square">
            <a:spAutoFit/>
          </a:bodyPr>
          <a:lstStyle/>
          <a:p>
            <a:br>
              <a:rPr lang="en-US" dirty="0"/>
            </a:br>
            <a:endParaRPr lang="en-US" dirty="0"/>
          </a:p>
        </p:txBody>
      </p:sp>
      <p:pic>
        <p:nvPicPr>
          <p:cNvPr id="3074" name="Picture 2">
            <a:extLst>
              <a:ext uri="{FF2B5EF4-FFF2-40B4-BE49-F238E27FC236}">
                <a16:creationId xmlns:a16="http://schemas.microsoft.com/office/drawing/2014/main" id="{C8A55F75-E3E2-65AD-D973-8E1B54124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539" y="2893999"/>
            <a:ext cx="1600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4200EEC-7027-583F-7CE0-395E9BAF79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52" y="4018865"/>
            <a:ext cx="3736975" cy="24293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9DF1456-5B74-451B-6546-1F4C0B02E6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0413" y="918133"/>
            <a:ext cx="35052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9F2818F5-7465-9FAB-1F8F-81638A6411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8427" y="4018865"/>
            <a:ext cx="3282950" cy="26302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418F2F72-918A-3F20-4327-F193688303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231" y="2784271"/>
            <a:ext cx="1333563" cy="106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8541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E9C3C-A232-2563-41E4-3956CE82EE4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DF5E506-C968-918A-6C31-7F345F553E8B}"/>
              </a:ext>
            </a:extLst>
          </p:cNvPr>
          <p:cNvPicPr>
            <a:picLocks noGrp="1" noChangeAspect="1"/>
          </p:cNvPicPr>
          <p:nvPr>
            <p:ph idx="1"/>
          </p:nvPr>
        </p:nvPicPr>
        <p:blipFill>
          <a:blip r:embed="rId2"/>
          <a:stretch>
            <a:fillRect/>
          </a:stretch>
        </p:blipFill>
        <p:spPr>
          <a:xfrm>
            <a:off x="0" y="0"/>
            <a:ext cx="9143999" cy="6858000"/>
          </a:xfrm>
        </p:spPr>
      </p:pic>
    </p:spTree>
    <p:extLst>
      <p:ext uri="{BB962C8B-B14F-4D97-AF65-F5344CB8AC3E}">
        <p14:creationId xmlns:p14="http://schemas.microsoft.com/office/powerpoint/2010/main" val="1570911084"/>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DF791A-B454-3AF3-D7CF-F59A2668A034}"/>
              </a:ext>
            </a:extLst>
          </p:cNvPr>
          <p:cNvSpPr>
            <a:spLocks noGrp="1"/>
          </p:cNvSpPr>
          <p:nvPr>
            <p:ph idx="1"/>
          </p:nvPr>
        </p:nvSpPr>
        <p:spPr>
          <a:xfrm>
            <a:off x="457200" y="1143000"/>
            <a:ext cx="8229600" cy="4983163"/>
          </a:xfrm>
        </p:spPr>
        <p:txBody>
          <a:bodyPr/>
          <a:lstStyle/>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1DA56941-E9BB-7760-81B1-6806E6D526E4}"/>
              </a:ext>
            </a:extLst>
          </p:cNvPr>
          <p:cNvSpPr txBox="1"/>
          <p:nvPr/>
        </p:nvSpPr>
        <p:spPr>
          <a:xfrm>
            <a:off x="2286000" y="3244334"/>
            <a:ext cx="4572000" cy="369332"/>
          </a:xfrm>
          <a:prstGeom prst="rect">
            <a:avLst/>
          </a:prstGeom>
          <a:noFill/>
        </p:spPr>
        <p:txBody>
          <a:bodyPr wrap="square">
            <a:spAutoFit/>
          </a:bodyPr>
          <a:lstStyle/>
          <a:p>
            <a:r>
              <a:rPr lang="en-US" b="0">
                <a:effectLst/>
              </a:rPr>
              <a:t> </a:t>
            </a:r>
            <a:endParaRPr lang="en-US"/>
          </a:p>
        </p:txBody>
      </p:sp>
      <p:sp>
        <p:nvSpPr>
          <p:cNvPr id="9" name="TextBox 8">
            <a:hlinkClick r:id="rId2"/>
            <a:extLst>
              <a:ext uri="{FF2B5EF4-FFF2-40B4-BE49-F238E27FC236}">
                <a16:creationId xmlns:a16="http://schemas.microsoft.com/office/drawing/2014/main" id="{2F063922-3FA5-445F-7214-8807C4F2CF31}"/>
              </a:ext>
            </a:extLst>
          </p:cNvPr>
          <p:cNvSpPr txBox="1"/>
          <p:nvPr/>
        </p:nvSpPr>
        <p:spPr>
          <a:xfrm>
            <a:off x="2324100" y="3291800"/>
            <a:ext cx="4572000" cy="369332"/>
          </a:xfrm>
          <a:prstGeom prst="rect">
            <a:avLst/>
          </a:prstGeom>
          <a:noFill/>
        </p:spPr>
        <p:txBody>
          <a:bodyPr wrap="square">
            <a:spAutoFit/>
          </a:bodyPr>
          <a:lstStyle/>
          <a:p>
            <a:r>
              <a:rPr lang="en-US" b="0" dirty="0">
                <a:effectLst/>
              </a:rPr>
              <a:t> </a:t>
            </a:r>
            <a:endParaRPr lang="en-US" dirty="0"/>
          </a:p>
        </p:txBody>
      </p:sp>
      <p:sp>
        <p:nvSpPr>
          <p:cNvPr id="4" name="TextBox 3">
            <a:extLst>
              <a:ext uri="{FF2B5EF4-FFF2-40B4-BE49-F238E27FC236}">
                <a16:creationId xmlns:a16="http://schemas.microsoft.com/office/drawing/2014/main" id="{612AA852-C552-5DCC-61A7-4997904077A9}"/>
              </a:ext>
            </a:extLst>
          </p:cNvPr>
          <p:cNvSpPr txBox="1"/>
          <p:nvPr/>
        </p:nvSpPr>
        <p:spPr>
          <a:xfrm>
            <a:off x="2286000" y="1143000"/>
            <a:ext cx="4648200" cy="1446550"/>
          </a:xfrm>
          <a:prstGeom prst="rect">
            <a:avLst/>
          </a:prstGeom>
          <a:noFill/>
        </p:spPr>
        <p:txBody>
          <a:bodyPr wrap="square" rtlCol="0">
            <a:spAutoFit/>
          </a:bodyPr>
          <a:lstStyle/>
          <a:p>
            <a:pPr algn="ctr"/>
            <a:r>
              <a:rPr lang="en-US" sz="4400" b="1" dirty="0">
                <a:solidFill>
                  <a:srgbClr val="FFFF00"/>
                </a:solidFill>
              </a:rPr>
              <a:t>Greetings from our Administration</a:t>
            </a:r>
          </a:p>
        </p:txBody>
      </p:sp>
      <p:pic>
        <p:nvPicPr>
          <p:cNvPr id="6" name="Graphic 5" descr="Video camera outline">
            <a:extLst>
              <a:ext uri="{FF2B5EF4-FFF2-40B4-BE49-F238E27FC236}">
                <a16:creationId xmlns:a16="http://schemas.microsoft.com/office/drawing/2014/main" id="{FAB8A69F-781A-D8D3-F0E7-04B8857CC9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spTree>
    <p:extLst>
      <p:ext uri="{BB962C8B-B14F-4D97-AF65-F5344CB8AC3E}">
        <p14:creationId xmlns:p14="http://schemas.microsoft.com/office/powerpoint/2010/main" val="1070077895"/>
      </p:ext>
    </p:extLst>
  </p:cSld>
  <p:clrMapOvr>
    <a:masterClrMapping/>
  </p:clrMapOvr>
  <mc:AlternateContent xmlns:mc="http://schemas.openxmlformats.org/markup-compatibility/2006" xmlns:p14="http://schemas.microsoft.com/office/powerpoint/2010/main">
    <mc:Choice Requires="p14">
      <p:transition spd="slow" p14:dur="1400" advClick="0" advTm="9000">
        <p14:ripple/>
      </p:transition>
    </mc:Choice>
    <mc:Fallback xmlns="">
      <p:transition spd="slow" advClick="0" advTm="9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FF00"/>
                </a:solidFill>
                <a:latin typeface="Times New Roman" pitchFamily="18" charset="0"/>
                <a:cs typeface="Times New Roman" pitchFamily="18" charset="0"/>
              </a:rPr>
              <a:t>Miscellaneous</a:t>
            </a:r>
          </a:p>
        </p:txBody>
      </p:sp>
      <p:sp>
        <p:nvSpPr>
          <p:cNvPr id="3" name="Content Placeholder 2"/>
          <p:cNvSpPr>
            <a:spLocks noGrp="1"/>
          </p:cNvSpPr>
          <p:nvPr>
            <p:ph idx="1"/>
          </p:nvPr>
        </p:nvSpPr>
        <p:spPr>
          <a:xfrm>
            <a:off x="457200" y="1676400"/>
            <a:ext cx="8229600" cy="4449763"/>
          </a:xfrm>
        </p:spPr>
        <p:txBody>
          <a:bodyPr>
            <a:normAutofit fontScale="92500" lnSpcReduction="10000"/>
          </a:bodyPr>
          <a:lstStyle/>
          <a:p>
            <a:r>
              <a:rPr lang="en-US" sz="3600" dirty="0">
                <a:solidFill>
                  <a:srgbClr val="FFFF00"/>
                </a:solidFill>
                <a:latin typeface="Times New Roman" pitchFamily="18" charset="0"/>
                <a:cs typeface="Times New Roman" pitchFamily="18" charset="0"/>
              </a:rPr>
              <a:t>Specials 2nd Period</a:t>
            </a:r>
          </a:p>
          <a:p>
            <a:r>
              <a:rPr lang="en-US" sz="3600" dirty="0">
                <a:solidFill>
                  <a:srgbClr val="FFFF00"/>
                </a:solidFill>
                <a:latin typeface="Times New Roman" pitchFamily="18" charset="0"/>
                <a:cs typeface="Times New Roman" pitchFamily="18" charset="0"/>
              </a:rPr>
              <a:t>Homework Binder</a:t>
            </a:r>
          </a:p>
          <a:p>
            <a:r>
              <a:rPr lang="en-US" sz="3600" dirty="0">
                <a:solidFill>
                  <a:srgbClr val="FFFF00"/>
                </a:solidFill>
                <a:latin typeface="Times New Roman" pitchFamily="18" charset="0"/>
                <a:cs typeface="Times New Roman" pitchFamily="18" charset="0"/>
              </a:rPr>
              <a:t>Blue Test Folders</a:t>
            </a:r>
          </a:p>
          <a:p>
            <a:r>
              <a:rPr lang="en-US" sz="3600" dirty="0">
                <a:solidFill>
                  <a:srgbClr val="FFFF00"/>
                </a:solidFill>
                <a:latin typeface="Times New Roman" pitchFamily="18" charset="0"/>
                <a:cs typeface="Times New Roman" pitchFamily="18" charset="0"/>
              </a:rPr>
              <a:t>Birthdays</a:t>
            </a:r>
          </a:p>
          <a:p>
            <a:r>
              <a:rPr lang="en-US" sz="3600" dirty="0">
                <a:solidFill>
                  <a:srgbClr val="FFFF00"/>
                </a:solidFill>
                <a:latin typeface="Times New Roman" pitchFamily="18" charset="0"/>
                <a:cs typeface="Times New Roman" pitchFamily="18" charset="0"/>
              </a:rPr>
              <a:t>Supplies</a:t>
            </a:r>
          </a:p>
          <a:p>
            <a:r>
              <a:rPr lang="en-US" sz="3600" dirty="0">
                <a:solidFill>
                  <a:srgbClr val="FFFF00"/>
                </a:solidFill>
                <a:latin typeface="Times New Roman" pitchFamily="18" charset="0"/>
                <a:cs typeface="Times New Roman" pitchFamily="18" charset="0"/>
              </a:rPr>
              <a:t>SLEEP!!!!</a:t>
            </a:r>
          </a:p>
          <a:p>
            <a:endParaRPr lang="en-US" sz="1900" dirty="0">
              <a:solidFill>
                <a:srgbClr val="FFFF00"/>
              </a:solidFill>
              <a:latin typeface="Times New Roman" pitchFamily="18" charset="0"/>
              <a:cs typeface="Times New Roman" pitchFamily="18" charset="0"/>
            </a:endParaRPr>
          </a:p>
          <a:p>
            <a:r>
              <a:rPr lang="en-US" sz="3600" dirty="0">
                <a:solidFill>
                  <a:srgbClr val="FFFF00"/>
                </a:solidFill>
                <a:latin typeface="Times New Roman" pitchFamily="18" charset="0"/>
                <a:cs typeface="Times New Roman" pitchFamily="18" charset="0"/>
              </a:rPr>
              <a:t>Email: mmccann@chesterfieldschool.com</a:t>
            </a:r>
          </a:p>
          <a:p>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0768870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733800"/>
          </a:xfrm>
        </p:spPr>
        <p:txBody>
          <a:bodyPr>
            <a:normAutofit/>
          </a:bodyPr>
          <a:lstStyle/>
          <a:p>
            <a:r>
              <a:rPr lang="en-US" sz="6600" b="1" dirty="0">
                <a:solidFill>
                  <a:srgbClr val="FFFF00"/>
                </a:solidFill>
                <a:latin typeface="Times New Roman" pitchFamily="18" charset="0"/>
                <a:cs typeface="Times New Roman" pitchFamily="18" charset="0"/>
              </a:rPr>
              <a:t>Questions?</a:t>
            </a:r>
          </a:p>
        </p:txBody>
      </p:sp>
    </p:spTree>
    <p:extLst>
      <p:ext uri="{BB962C8B-B14F-4D97-AF65-F5344CB8AC3E}">
        <p14:creationId xmlns:p14="http://schemas.microsoft.com/office/powerpoint/2010/main" val="17769990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FF00"/>
                </a:solidFill>
                <a:latin typeface="Times New Roman" pitchFamily="18" charset="0"/>
                <a:cs typeface="Times New Roman" pitchFamily="18" charset="0"/>
              </a:rPr>
              <a:t>So Far, So Good!</a:t>
            </a:r>
          </a:p>
        </p:txBody>
      </p:sp>
      <p:sp>
        <p:nvSpPr>
          <p:cNvPr id="3" name="Content Placeholder 2"/>
          <p:cNvSpPr>
            <a:spLocks noGrp="1"/>
          </p:cNvSpPr>
          <p:nvPr>
            <p:ph idx="1"/>
          </p:nvPr>
        </p:nvSpPr>
        <p:spPr/>
        <p:txBody>
          <a:bodyPr>
            <a:normAutofit/>
          </a:bodyPr>
          <a:lstStyle/>
          <a:p>
            <a:r>
              <a:rPr lang="en-US" sz="4400" dirty="0">
                <a:solidFill>
                  <a:srgbClr val="FFFF00"/>
                </a:solidFill>
                <a:latin typeface="Times New Roman" pitchFamily="18" charset="0"/>
                <a:cs typeface="Times New Roman" pitchFamily="18" charset="0"/>
              </a:rPr>
              <a:t>Getting to know each other.</a:t>
            </a:r>
          </a:p>
          <a:p>
            <a:r>
              <a:rPr lang="en-US" sz="4400" dirty="0">
                <a:solidFill>
                  <a:srgbClr val="FFFF00"/>
                </a:solidFill>
                <a:latin typeface="Times New Roman" pitchFamily="18" charset="0"/>
                <a:cs typeface="Times New Roman" pitchFamily="18" charset="0"/>
              </a:rPr>
              <a:t>Working on routines.</a:t>
            </a:r>
          </a:p>
          <a:p>
            <a:r>
              <a:rPr lang="en-US" sz="4400" dirty="0">
                <a:solidFill>
                  <a:srgbClr val="FFFF00"/>
                </a:solidFill>
                <a:latin typeface="Times New Roman" pitchFamily="18" charset="0"/>
                <a:cs typeface="Times New Roman" pitchFamily="18" charset="0"/>
              </a:rPr>
              <a:t>Benchmark testing is ongoing for the next two weeks.</a:t>
            </a:r>
          </a:p>
        </p:txBody>
      </p:sp>
    </p:spTree>
    <p:extLst>
      <p:ext uri="{BB962C8B-B14F-4D97-AF65-F5344CB8AC3E}">
        <p14:creationId xmlns:p14="http://schemas.microsoft.com/office/powerpoint/2010/main" val="37321736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FF00"/>
                </a:solidFill>
                <a:latin typeface="Times New Roman" pitchFamily="18" charset="0"/>
                <a:cs typeface="Times New Roman" pitchFamily="18" charset="0"/>
              </a:rPr>
              <a:t>Remind!</a:t>
            </a:r>
          </a:p>
        </p:txBody>
      </p:sp>
      <p:sp>
        <p:nvSpPr>
          <p:cNvPr id="3" name="Content Placeholder 2"/>
          <p:cNvSpPr>
            <a:spLocks noGrp="1"/>
          </p:cNvSpPr>
          <p:nvPr>
            <p:ph idx="1"/>
          </p:nvPr>
        </p:nvSpPr>
        <p:spPr>
          <a:xfrm>
            <a:off x="457200" y="1676400"/>
            <a:ext cx="8229600" cy="4449763"/>
          </a:xfrm>
        </p:spPr>
        <p:txBody>
          <a:bodyPr>
            <a:normAutofit lnSpcReduction="10000"/>
          </a:bodyPr>
          <a:lstStyle/>
          <a:p>
            <a:r>
              <a:rPr lang="en-US" sz="3600" dirty="0">
                <a:solidFill>
                  <a:srgbClr val="FFFF00"/>
                </a:solidFill>
                <a:latin typeface="Times New Roman" pitchFamily="18" charset="0"/>
                <a:cs typeface="Times New Roman" pitchFamily="18" charset="0"/>
              </a:rPr>
              <a:t>One-way communication for quick info.</a:t>
            </a:r>
          </a:p>
          <a:p>
            <a:r>
              <a:rPr lang="en-US" sz="3600" dirty="0">
                <a:solidFill>
                  <a:srgbClr val="FFFF00"/>
                </a:solidFill>
                <a:latin typeface="Times New Roman" pitchFamily="18" charset="0"/>
                <a:cs typeface="Times New Roman" pitchFamily="18" charset="0"/>
              </a:rPr>
              <a:t>Send text to: 81010</a:t>
            </a:r>
          </a:p>
          <a:p>
            <a:r>
              <a:rPr lang="en-US" sz="3600" dirty="0">
                <a:solidFill>
                  <a:srgbClr val="FFFF00"/>
                </a:solidFill>
                <a:latin typeface="Times New Roman" pitchFamily="18" charset="0"/>
                <a:cs typeface="Times New Roman" pitchFamily="18" charset="0"/>
              </a:rPr>
              <a:t>Type :  @2mccann</a:t>
            </a:r>
          </a:p>
          <a:p>
            <a:r>
              <a:rPr lang="en-US" sz="3600" dirty="0">
                <a:solidFill>
                  <a:srgbClr val="FFFF00"/>
                </a:solidFill>
                <a:latin typeface="Times New Roman" pitchFamily="18" charset="0"/>
                <a:cs typeface="Times New Roman" pitchFamily="18" charset="0"/>
              </a:rPr>
              <a:t>Send!</a:t>
            </a:r>
          </a:p>
          <a:p>
            <a:endParaRPr lang="en-US" sz="3600" dirty="0">
              <a:solidFill>
                <a:srgbClr val="FFFF00"/>
              </a:solidFill>
              <a:latin typeface="Times New Roman" pitchFamily="18" charset="0"/>
              <a:cs typeface="Times New Roman" pitchFamily="18" charset="0"/>
            </a:endParaRPr>
          </a:p>
          <a:p>
            <a:r>
              <a:rPr lang="en-US" sz="3600" dirty="0">
                <a:solidFill>
                  <a:srgbClr val="FFFF00"/>
                </a:solidFill>
                <a:latin typeface="Times New Roman" pitchFamily="18" charset="0"/>
                <a:cs typeface="Times New Roman" pitchFamily="18" charset="0"/>
              </a:rPr>
              <a:t>You will receive a welcome message and will be asked to reply “P” for parent.</a:t>
            </a:r>
          </a:p>
        </p:txBody>
      </p:sp>
    </p:spTree>
    <p:extLst>
      <p:ext uri="{BB962C8B-B14F-4D97-AF65-F5344CB8AC3E}">
        <p14:creationId xmlns:p14="http://schemas.microsoft.com/office/powerpoint/2010/main" val="42575584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FF00"/>
                </a:solidFill>
                <a:latin typeface="Times New Roman" pitchFamily="18" charset="0"/>
                <a:cs typeface="Times New Roman" pitchFamily="18" charset="0"/>
              </a:rPr>
              <a:t>Precautions</a:t>
            </a:r>
          </a:p>
        </p:txBody>
      </p:sp>
      <p:sp>
        <p:nvSpPr>
          <p:cNvPr id="3" name="Content Placeholder 2"/>
          <p:cNvSpPr>
            <a:spLocks noGrp="1"/>
          </p:cNvSpPr>
          <p:nvPr>
            <p:ph idx="1"/>
          </p:nvPr>
        </p:nvSpPr>
        <p:spPr/>
        <p:txBody>
          <a:bodyPr>
            <a:normAutofit fontScale="85000" lnSpcReduction="10000"/>
          </a:bodyPr>
          <a:lstStyle/>
          <a:p>
            <a:r>
              <a:rPr lang="en-US" sz="4400" dirty="0">
                <a:solidFill>
                  <a:srgbClr val="FFFF00"/>
                </a:solidFill>
                <a:latin typeface="Times New Roman" pitchFamily="18" charset="0"/>
                <a:cs typeface="Times New Roman" pitchFamily="18" charset="0"/>
              </a:rPr>
              <a:t>If your child has a fever… please keep them home for at least 24 hours after his/her temperature has returned to normal without medication.</a:t>
            </a:r>
          </a:p>
          <a:p>
            <a:r>
              <a:rPr lang="en-US" sz="4400" dirty="0">
                <a:solidFill>
                  <a:srgbClr val="FFFF00"/>
                </a:solidFill>
                <a:latin typeface="Times New Roman" pitchFamily="18" charset="0"/>
                <a:cs typeface="Times New Roman" pitchFamily="18" charset="0"/>
              </a:rPr>
              <a:t>Any other symptoms, please contact our health office to report and for guidance.</a:t>
            </a:r>
          </a:p>
          <a:p>
            <a:r>
              <a:rPr lang="en-US" sz="4400" b="1" u="sng" dirty="0">
                <a:solidFill>
                  <a:srgbClr val="FFFF00"/>
                </a:solidFill>
                <a:latin typeface="Times New Roman" pitchFamily="18" charset="0"/>
                <a:cs typeface="Times New Roman" pitchFamily="18" charset="0"/>
              </a:rPr>
              <a:t>Allergies</a:t>
            </a:r>
            <a:r>
              <a:rPr lang="en-US" sz="4400" dirty="0">
                <a:solidFill>
                  <a:srgbClr val="FFFF00"/>
                </a:solidFill>
                <a:latin typeface="Times New Roman" pitchFamily="18" charset="0"/>
                <a:cs typeface="Times New Roman" pitchFamily="18" charset="0"/>
              </a:rPr>
              <a:t>…Peanut butter is okay for lunch but </a:t>
            </a:r>
            <a:r>
              <a:rPr lang="en-US" sz="4400" u="sng" dirty="0">
                <a:solidFill>
                  <a:srgbClr val="FFFF00"/>
                </a:solidFill>
                <a:latin typeface="Times New Roman" pitchFamily="18" charset="0"/>
                <a:cs typeface="Times New Roman" pitchFamily="18" charset="0"/>
              </a:rPr>
              <a:t>not for snack</a:t>
            </a:r>
            <a:r>
              <a:rPr lang="en-US" sz="4400" dirty="0">
                <a:solidFill>
                  <a:srgbClr val="FFFF00"/>
                </a:solidFill>
                <a:latin typeface="Times New Roman" pitchFamily="18" charset="0"/>
                <a:cs typeface="Times New Roman" pitchFamily="18" charset="0"/>
              </a:rPr>
              <a:t>.</a:t>
            </a:r>
          </a:p>
        </p:txBody>
      </p:sp>
    </p:spTree>
    <p:extLst>
      <p:ext uri="{BB962C8B-B14F-4D97-AF65-F5344CB8AC3E}">
        <p14:creationId xmlns:p14="http://schemas.microsoft.com/office/powerpoint/2010/main" val="24430178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FF00"/>
                </a:solidFill>
                <a:latin typeface="Times New Roman" pitchFamily="18" charset="0"/>
                <a:cs typeface="Times New Roman" pitchFamily="18" charset="0"/>
              </a:rPr>
              <a:t>Reading, Writing, &amp; Phonics</a:t>
            </a:r>
          </a:p>
        </p:txBody>
      </p:sp>
      <p:sp>
        <p:nvSpPr>
          <p:cNvPr id="3" name="Content Placeholder 2"/>
          <p:cNvSpPr>
            <a:spLocks noGrp="1"/>
          </p:cNvSpPr>
          <p:nvPr>
            <p:ph idx="1"/>
          </p:nvPr>
        </p:nvSpPr>
        <p:spPr/>
        <p:txBody>
          <a:bodyPr>
            <a:normAutofit fontScale="85000" lnSpcReduction="10000"/>
          </a:bodyPr>
          <a:lstStyle/>
          <a:p>
            <a:r>
              <a:rPr lang="en-US" sz="4400" dirty="0">
                <a:solidFill>
                  <a:srgbClr val="FFFF00"/>
                </a:solidFill>
                <a:latin typeface="Times New Roman" pitchFamily="18" charset="0"/>
                <a:cs typeface="Times New Roman" pitchFamily="18" charset="0"/>
              </a:rPr>
              <a:t>Programs:</a:t>
            </a:r>
          </a:p>
          <a:p>
            <a:pPr marL="0" indent="0">
              <a:buNone/>
            </a:pPr>
            <a:r>
              <a:rPr lang="en-US" sz="4400" dirty="0">
                <a:solidFill>
                  <a:srgbClr val="FFFF00"/>
                </a:solidFill>
                <a:latin typeface="Times New Roman" pitchFamily="18" charset="0"/>
                <a:cs typeface="Times New Roman" pitchFamily="18" charset="0"/>
              </a:rPr>
              <a:t>     - </a:t>
            </a:r>
            <a:r>
              <a:rPr lang="en-US" sz="4000" dirty="0">
                <a:solidFill>
                  <a:srgbClr val="FFFF00"/>
                </a:solidFill>
                <a:latin typeface="Times New Roman" pitchFamily="18" charset="0"/>
                <a:cs typeface="Times New Roman" pitchFamily="18" charset="0"/>
              </a:rPr>
              <a:t>Amplify (Reading, Spelling and Writing)</a:t>
            </a:r>
          </a:p>
          <a:p>
            <a:pPr marL="0" indent="0">
              <a:buNone/>
            </a:pPr>
            <a:r>
              <a:rPr lang="en-US" sz="4400" dirty="0">
                <a:solidFill>
                  <a:srgbClr val="FFFF00"/>
                </a:solidFill>
                <a:latin typeface="Times New Roman" pitchFamily="18" charset="0"/>
                <a:cs typeface="Times New Roman" pitchFamily="18" charset="0"/>
              </a:rPr>
              <a:t>     - </a:t>
            </a:r>
            <a:r>
              <a:rPr lang="en-US" sz="4000" dirty="0">
                <a:solidFill>
                  <a:srgbClr val="FFFF00"/>
                </a:solidFill>
                <a:latin typeface="Times New Roman" pitchFamily="18" charset="0"/>
                <a:cs typeface="Times New Roman" pitchFamily="18" charset="0"/>
              </a:rPr>
              <a:t>Heggerty (Phonics)</a:t>
            </a:r>
          </a:p>
          <a:p>
            <a:pPr marL="0" indent="0">
              <a:buNone/>
            </a:pPr>
            <a:endParaRPr lang="en-US" sz="4000" dirty="0">
              <a:solidFill>
                <a:srgbClr val="FFFF00"/>
              </a:solidFill>
              <a:latin typeface="Times New Roman" pitchFamily="18" charset="0"/>
              <a:cs typeface="Times New Roman" pitchFamily="18" charset="0"/>
            </a:endParaRPr>
          </a:p>
          <a:p>
            <a:pPr marL="0" indent="0">
              <a:buNone/>
            </a:pPr>
            <a:r>
              <a:rPr lang="en-US" sz="4000" dirty="0">
                <a:solidFill>
                  <a:srgbClr val="FFFF00"/>
                </a:solidFill>
                <a:latin typeface="Times New Roman" pitchFamily="18" charset="0"/>
                <a:cs typeface="Times New Roman" pitchFamily="18" charset="0"/>
              </a:rPr>
              <a:t>• Invitations to join us:</a:t>
            </a:r>
          </a:p>
          <a:p>
            <a:pPr marL="0" indent="0">
              <a:buNone/>
            </a:pPr>
            <a:r>
              <a:rPr lang="en-US" sz="4000" dirty="0">
                <a:solidFill>
                  <a:srgbClr val="FFFF00"/>
                </a:solidFill>
                <a:latin typeface="Times New Roman" pitchFamily="18" charset="0"/>
                <a:cs typeface="Times New Roman" pitchFamily="18" charset="0"/>
              </a:rPr>
              <a:t>     - Fighting for a Cause Museum (March)</a:t>
            </a:r>
          </a:p>
          <a:p>
            <a:pPr marL="0" indent="0">
              <a:buNone/>
            </a:pPr>
            <a:r>
              <a:rPr lang="en-US" sz="4000" dirty="0">
                <a:solidFill>
                  <a:srgbClr val="FFFF00"/>
                </a:solidFill>
                <a:latin typeface="Times New Roman" pitchFamily="18" charset="0"/>
                <a:cs typeface="Times New Roman" pitchFamily="18" charset="0"/>
              </a:rPr>
              <a:t>     - Fractured Fairy Tale Plays (June)</a:t>
            </a:r>
          </a:p>
          <a:p>
            <a:pPr marL="0" indent="0">
              <a:buNone/>
            </a:pPr>
            <a:endParaRPr lang="en-US" sz="4000" dirty="0">
              <a:solidFill>
                <a:srgbClr val="FFFF00"/>
              </a:solidFill>
              <a:latin typeface="Times New Roman" pitchFamily="18" charset="0"/>
              <a:cs typeface="Times New Roman" pitchFamily="18" charset="0"/>
            </a:endParaRPr>
          </a:p>
          <a:p>
            <a:pPr marL="0" indent="0">
              <a:buNone/>
            </a:pPr>
            <a:endParaRPr lang="en-US" sz="4000" dirty="0">
              <a:solidFill>
                <a:srgbClr val="FFFF00"/>
              </a:solidFill>
              <a:latin typeface="Times New Roman" pitchFamily="18" charset="0"/>
              <a:cs typeface="Times New Roman" pitchFamily="18" charset="0"/>
            </a:endParaRPr>
          </a:p>
          <a:p>
            <a:pPr marL="0" indent="0">
              <a:buNone/>
            </a:pPr>
            <a:endParaRPr lang="en-US" sz="4000" dirty="0">
              <a:solidFill>
                <a:srgbClr val="FFFF00"/>
              </a:solidFill>
              <a:latin typeface="Times New Roman" pitchFamily="18" charset="0"/>
              <a:cs typeface="Times New Roman" pitchFamily="18" charset="0"/>
            </a:endParaRPr>
          </a:p>
          <a:p>
            <a:pPr marL="457200" lvl="1" indent="0">
              <a:buNone/>
            </a:pPr>
            <a:endParaRPr lang="en-US" sz="40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3705448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FF00"/>
                </a:solidFill>
                <a:latin typeface="Times New Roman" pitchFamily="18" charset="0"/>
                <a:cs typeface="Times New Roman" pitchFamily="18" charset="0"/>
              </a:rPr>
              <a:t>Reading, Writing, &amp; Phonics</a:t>
            </a:r>
          </a:p>
        </p:txBody>
      </p:sp>
      <p:sp>
        <p:nvSpPr>
          <p:cNvPr id="3" name="Content Placeholder 2"/>
          <p:cNvSpPr>
            <a:spLocks noGrp="1"/>
          </p:cNvSpPr>
          <p:nvPr>
            <p:ph idx="1"/>
          </p:nvPr>
        </p:nvSpPr>
        <p:spPr/>
        <p:txBody>
          <a:bodyPr>
            <a:normAutofit fontScale="85000" lnSpcReduction="20000"/>
          </a:bodyPr>
          <a:lstStyle/>
          <a:p>
            <a:r>
              <a:rPr lang="en-US" sz="4400" dirty="0">
                <a:solidFill>
                  <a:srgbClr val="FFFF00"/>
                </a:solidFill>
                <a:latin typeface="Times New Roman" pitchFamily="18" charset="0"/>
                <a:cs typeface="Times New Roman" pitchFamily="18" charset="0"/>
              </a:rPr>
              <a:t>Amplify “Skills” and “Knowledge”</a:t>
            </a:r>
          </a:p>
          <a:p>
            <a:r>
              <a:rPr lang="en-US" sz="4400" dirty="0">
                <a:solidFill>
                  <a:srgbClr val="FFFF00"/>
                </a:solidFill>
                <a:latin typeface="Times New Roman" pitchFamily="18" charset="0"/>
                <a:cs typeface="Times New Roman" pitchFamily="18" charset="0"/>
              </a:rPr>
              <a:t>Applications such as Epic!, Raz-Kids, Amplify Boost, etc. for online books.</a:t>
            </a:r>
          </a:p>
          <a:p>
            <a:r>
              <a:rPr lang="en-US" sz="4400" dirty="0">
                <a:solidFill>
                  <a:srgbClr val="FFFF00"/>
                </a:solidFill>
                <a:latin typeface="Times New Roman" pitchFamily="18" charset="0"/>
                <a:cs typeface="Times New Roman" pitchFamily="18" charset="0"/>
              </a:rPr>
              <a:t>Whole-class lessons. and small groups.</a:t>
            </a:r>
          </a:p>
          <a:p>
            <a:r>
              <a:rPr lang="en-US" sz="4400" dirty="0">
                <a:solidFill>
                  <a:srgbClr val="FFFF00"/>
                </a:solidFill>
                <a:latin typeface="Times New Roman" pitchFamily="18" charset="0"/>
                <a:cs typeface="Times New Roman" pitchFamily="18" charset="0"/>
              </a:rPr>
              <a:t>“Just Right” Books</a:t>
            </a:r>
          </a:p>
          <a:p>
            <a:r>
              <a:rPr lang="en-US" sz="4400" dirty="0">
                <a:solidFill>
                  <a:srgbClr val="FFFF00"/>
                </a:solidFill>
                <a:latin typeface="Times New Roman" pitchFamily="18" charset="0"/>
                <a:cs typeface="Times New Roman" pitchFamily="18" charset="0"/>
              </a:rPr>
              <a:t>  2 Levels:</a:t>
            </a:r>
          </a:p>
          <a:p>
            <a:pPr marL="0" indent="0">
              <a:buNone/>
            </a:pPr>
            <a:r>
              <a:rPr lang="en-US" sz="4400" dirty="0">
                <a:solidFill>
                  <a:srgbClr val="FFFF00"/>
                </a:solidFill>
                <a:latin typeface="Times New Roman" pitchFamily="18" charset="0"/>
                <a:cs typeface="Times New Roman" pitchFamily="18" charset="0"/>
              </a:rPr>
              <a:t>   </a:t>
            </a:r>
            <a:r>
              <a:rPr lang="en-US" sz="4000" dirty="0">
                <a:solidFill>
                  <a:srgbClr val="FFFF00"/>
                </a:solidFill>
                <a:latin typeface="Times New Roman" pitchFamily="18" charset="0"/>
                <a:cs typeface="Times New Roman" pitchFamily="18" charset="0"/>
              </a:rPr>
              <a:t>     - Independent Level</a:t>
            </a:r>
          </a:p>
          <a:p>
            <a:pPr marL="457200" lvl="1" indent="0">
              <a:buNone/>
            </a:pPr>
            <a:r>
              <a:rPr lang="en-US" sz="4000" dirty="0">
                <a:solidFill>
                  <a:srgbClr val="FFFF00"/>
                </a:solidFill>
                <a:latin typeface="Times New Roman" pitchFamily="18" charset="0"/>
                <a:cs typeface="Times New Roman" pitchFamily="18" charset="0"/>
              </a:rPr>
              <a:t>     - Instructional Level</a:t>
            </a:r>
          </a:p>
          <a:p>
            <a:pPr marL="457200" lvl="1" indent="0">
              <a:buNone/>
            </a:pPr>
            <a:endParaRPr lang="en-US" sz="40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92050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FF00"/>
                </a:solidFill>
                <a:latin typeface="Times New Roman" pitchFamily="18" charset="0"/>
                <a:cs typeface="Times New Roman" pitchFamily="18" charset="0"/>
              </a:rPr>
              <a:t>Fairy Tales Unit</a:t>
            </a:r>
          </a:p>
        </p:txBody>
      </p:sp>
      <p:sp>
        <p:nvSpPr>
          <p:cNvPr id="3" name="Content Placeholder 2"/>
          <p:cNvSpPr>
            <a:spLocks noGrp="1"/>
          </p:cNvSpPr>
          <p:nvPr>
            <p:ph idx="1"/>
          </p:nvPr>
        </p:nvSpPr>
        <p:spPr>
          <a:xfrm>
            <a:off x="457200" y="1676400"/>
            <a:ext cx="8229600" cy="4449763"/>
          </a:xfrm>
        </p:spPr>
        <p:txBody>
          <a:bodyPr>
            <a:normAutofit/>
          </a:bodyPr>
          <a:lstStyle/>
          <a:p>
            <a:r>
              <a:rPr lang="en-US" sz="4400" dirty="0">
                <a:solidFill>
                  <a:srgbClr val="FFFF00"/>
                </a:solidFill>
                <a:latin typeface="Times New Roman" pitchFamily="18" charset="0"/>
                <a:cs typeface="Times New Roman" pitchFamily="18" charset="0"/>
              </a:rPr>
              <a:t>Origin/history of folktales and fairy tales.</a:t>
            </a:r>
          </a:p>
          <a:p>
            <a:r>
              <a:rPr lang="en-US" sz="4400" dirty="0">
                <a:solidFill>
                  <a:srgbClr val="FFFF00"/>
                </a:solidFill>
                <a:latin typeface="Times New Roman" pitchFamily="18" charset="0"/>
                <a:cs typeface="Times New Roman" pitchFamily="18" charset="0"/>
              </a:rPr>
              <a:t>Adaptations of Cinderella stories from around the world.</a:t>
            </a:r>
          </a:p>
        </p:txBody>
      </p:sp>
    </p:spTree>
    <p:extLst>
      <p:ext uri="{BB962C8B-B14F-4D97-AF65-F5344CB8AC3E}">
        <p14:creationId xmlns:p14="http://schemas.microsoft.com/office/powerpoint/2010/main" val="5278713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FF00"/>
                </a:solidFill>
                <a:latin typeface="Times New Roman" pitchFamily="18" charset="0"/>
                <a:cs typeface="Times New Roman" pitchFamily="18" charset="0"/>
              </a:rPr>
              <a:t>IM (Illustrative Math)</a:t>
            </a:r>
          </a:p>
        </p:txBody>
      </p:sp>
      <p:sp>
        <p:nvSpPr>
          <p:cNvPr id="3" name="Content Placeholder 2"/>
          <p:cNvSpPr>
            <a:spLocks noGrp="1"/>
          </p:cNvSpPr>
          <p:nvPr>
            <p:ph idx="1"/>
          </p:nvPr>
        </p:nvSpPr>
        <p:spPr>
          <a:xfrm>
            <a:off x="457200" y="1676400"/>
            <a:ext cx="8229600" cy="4449763"/>
          </a:xfrm>
        </p:spPr>
        <p:txBody>
          <a:bodyPr>
            <a:noAutofit/>
          </a:bodyPr>
          <a:lstStyle/>
          <a:p>
            <a:pPr marL="0" rtl="0" fontAlgn="base">
              <a:spcBef>
                <a:spcPts val="600"/>
              </a:spcBef>
              <a:spcAft>
                <a:spcPts val="0"/>
              </a:spcAft>
              <a:buFont typeface="Arial" panose="020B0604020202020204" pitchFamily="34" charset="0"/>
              <a:buChar char="•"/>
            </a:pPr>
            <a:r>
              <a:rPr lang="en-US" sz="2400" b="1" i="0" u="none" strike="noStrike" dirty="0">
                <a:solidFill>
                  <a:srgbClr val="FFFF00"/>
                </a:solidFill>
                <a:effectLst/>
                <a:latin typeface="Times New Roman" panose="02020603050405020304" pitchFamily="18" charset="0"/>
                <a:cs typeface="Times New Roman" panose="02020603050405020304" pitchFamily="18" charset="0"/>
              </a:rPr>
              <a:t>Students complete carefully sequenced activities and</a:t>
            </a:r>
          </a:p>
          <a:p>
            <a:pPr marL="0" indent="0" rtl="0" fontAlgn="base">
              <a:spcBef>
                <a:spcPts val="0"/>
              </a:spcBef>
              <a:spcAft>
                <a:spcPts val="0"/>
              </a:spcAft>
              <a:buNone/>
            </a:pPr>
            <a:r>
              <a:rPr lang="en-US" sz="2400" b="1" dirty="0">
                <a:solidFill>
                  <a:srgbClr val="FFFF00"/>
                </a:solidFill>
                <a:latin typeface="Times New Roman" panose="02020603050405020304" pitchFamily="18" charset="0"/>
                <a:cs typeface="Times New Roman" panose="02020603050405020304" pitchFamily="18" charset="0"/>
              </a:rPr>
              <a:t>    </a:t>
            </a:r>
            <a:r>
              <a:rPr lang="en-US" sz="2400" b="1" i="0" u="none" strike="noStrike" dirty="0">
                <a:solidFill>
                  <a:srgbClr val="FFFF00"/>
                </a:solidFill>
                <a:effectLst/>
                <a:latin typeface="Times New Roman" panose="02020603050405020304" pitchFamily="18" charset="0"/>
                <a:cs typeface="Times New Roman" panose="02020603050405020304" pitchFamily="18" charset="0"/>
              </a:rPr>
              <a:t> problems to explore concepts.</a:t>
            </a:r>
          </a:p>
          <a:p>
            <a:pPr marL="0" rtl="0" fontAlgn="base">
              <a:spcBef>
                <a:spcPts val="0"/>
              </a:spcBef>
              <a:spcAft>
                <a:spcPts val="0"/>
              </a:spcAft>
              <a:buFont typeface="Arial" panose="020B0604020202020204" pitchFamily="34" charset="0"/>
              <a:buChar char="•"/>
            </a:pPr>
            <a:r>
              <a:rPr lang="en-US" sz="2400" b="1" i="0" u="none" strike="noStrike" dirty="0">
                <a:solidFill>
                  <a:srgbClr val="FFFF00"/>
                </a:solidFill>
                <a:effectLst/>
                <a:latin typeface="Times New Roman" panose="02020603050405020304" pitchFamily="18" charset="0"/>
                <a:cs typeface="Times New Roman" panose="02020603050405020304" pitchFamily="18" charset="0"/>
              </a:rPr>
              <a:t>Teachers ask questions and orchestrate discussions to push</a:t>
            </a:r>
          </a:p>
          <a:p>
            <a:pPr marL="0" indent="0" rtl="0" fontAlgn="base">
              <a:spcBef>
                <a:spcPts val="0"/>
              </a:spcBef>
              <a:spcAft>
                <a:spcPts val="0"/>
              </a:spcAft>
              <a:buNone/>
            </a:pPr>
            <a:r>
              <a:rPr lang="en-US" sz="2400" b="1" dirty="0">
                <a:solidFill>
                  <a:srgbClr val="FFFF00"/>
                </a:solidFill>
                <a:latin typeface="Times New Roman" panose="02020603050405020304" pitchFamily="18" charset="0"/>
                <a:cs typeface="Times New Roman" panose="02020603050405020304" pitchFamily="18" charset="0"/>
              </a:rPr>
              <a:t>    </a:t>
            </a:r>
            <a:r>
              <a:rPr lang="en-US" sz="2400" b="1" i="0" u="none" strike="noStrike" dirty="0">
                <a:solidFill>
                  <a:srgbClr val="FFFF00"/>
                </a:solidFill>
                <a:effectLst/>
                <a:latin typeface="Times New Roman" panose="02020603050405020304" pitchFamily="18" charset="0"/>
                <a:cs typeface="Times New Roman" panose="02020603050405020304" pitchFamily="18" charset="0"/>
              </a:rPr>
              <a:t> students’ thinking.</a:t>
            </a:r>
          </a:p>
          <a:p>
            <a:pPr marL="0" rtl="0" fontAlgn="base">
              <a:spcBef>
                <a:spcPts val="0"/>
              </a:spcBef>
              <a:spcAft>
                <a:spcPts val="0"/>
              </a:spcAft>
              <a:buFont typeface="Arial" panose="020B0604020202020204" pitchFamily="34" charset="0"/>
              <a:buChar char="•"/>
            </a:pPr>
            <a:r>
              <a:rPr lang="en-US" sz="2400" b="1" i="0" u="none" strike="noStrike" dirty="0">
                <a:solidFill>
                  <a:srgbClr val="FFFF00"/>
                </a:solidFill>
                <a:effectLst/>
                <a:latin typeface="Times New Roman" panose="02020603050405020304" pitchFamily="18" charset="0"/>
                <a:cs typeface="Times New Roman" panose="02020603050405020304" pitchFamily="18" charset="0"/>
              </a:rPr>
              <a:t>Students develop a clear understanding of procedures and</a:t>
            </a:r>
          </a:p>
          <a:p>
            <a:pPr marL="0" indent="0" rtl="0" fontAlgn="base">
              <a:spcBef>
                <a:spcPts val="0"/>
              </a:spcBef>
              <a:spcAft>
                <a:spcPts val="0"/>
              </a:spcAft>
              <a:buNone/>
            </a:pPr>
            <a:r>
              <a:rPr lang="en-US" sz="2400" b="1" i="0" u="none" strike="noStrike" dirty="0">
                <a:solidFill>
                  <a:srgbClr val="FFFF00"/>
                </a:solidFill>
                <a:effectLst/>
                <a:latin typeface="Times New Roman" panose="02020603050405020304" pitchFamily="18" charset="0"/>
                <a:cs typeface="Times New Roman" panose="02020603050405020304" pitchFamily="18" charset="0"/>
              </a:rPr>
              <a:t>     concepts, then apply the knowledge to new situations.</a:t>
            </a:r>
          </a:p>
          <a:p>
            <a:pPr marL="0" rtl="0" fontAlgn="base">
              <a:spcBef>
                <a:spcPts val="0"/>
              </a:spcBef>
              <a:spcAft>
                <a:spcPts val="0"/>
              </a:spcAft>
              <a:buFont typeface="Arial" panose="020B0604020202020204" pitchFamily="34" charset="0"/>
              <a:buChar char="•"/>
            </a:pPr>
            <a:r>
              <a:rPr lang="en-US" sz="2400" b="1" i="0" u="none" strike="noStrike" dirty="0">
                <a:solidFill>
                  <a:srgbClr val="FFFF00"/>
                </a:solidFill>
                <a:effectLst/>
                <a:latin typeface="Times New Roman" panose="02020603050405020304" pitchFamily="18" charset="0"/>
                <a:cs typeface="Times New Roman" panose="02020603050405020304" pitchFamily="18" charset="0"/>
              </a:rPr>
              <a:t>Students collaborate, talk about math, listen to each</a:t>
            </a:r>
          </a:p>
          <a:p>
            <a:pPr marL="0" indent="0" rtl="0" fontAlgn="base">
              <a:spcBef>
                <a:spcPts val="0"/>
              </a:spcBef>
              <a:spcAft>
                <a:spcPts val="0"/>
              </a:spcAft>
              <a:buNone/>
            </a:pPr>
            <a:r>
              <a:rPr lang="en-US" sz="2400" b="1" i="0" u="none" strike="noStrike" dirty="0">
                <a:solidFill>
                  <a:srgbClr val="FFFF00"/>
                </a:solidFill>
                <a:effectLst/>
                <a:latin typeface="Times New Roman" panose="02020603050405020304" pitchFamily="18" charset="0"/>
                <a:cs typeface="Times New Roman" panose="02020603050405020304" pitchFamily="18" charset="0"/>
              </a:rPr>
              <a:t>    other’s ideas, justify their thinking, appropriately critique</a:t>
            </a:r>
          </a:p>
          <a:p>
            <a:pPr marL="0" indent="0" rtl="0" fontAlgn="base">
              <a:spcBef>
                <a:spcPts val="0"/>
              </a:spcBef>
              <a:spcAft>
                <a:spcPts val="0"/>
              </a:spcAft>
              <a:buNone/>
            </a:pPr>
            <a:r>
              <a:rPr lang="en-US" sz="2400" b="1" dirty="0">
                <a:solidFill>
                  <a:srgbClr val="FFFF00"/>
                </a:solidFill>
                <a:latin typeface="Times New Roman" panose="02020603050405020304" pitchFamily="18" charset="0"/>
                <a:cs typeface="Times New Roman" panose="02020603050405020304" pitchFamily="18" charset="0"/>
              </a:rPr>
              <a:t>   </a:t>
            </a:r>
            <a:r>
              <a:rPr lang="en-US" sz="2400" b="1" i="0" u="none" strike="noStrike" dirty="0">
                <a:solidFill>
                  <a:srgbClr val="FFFF00"/>
                </a:solidFill>
                <a:effectLst/>
                <a:latin typeface="Times New Roman" panose="02020603050405020304" pitchFamily="18" charset="0"/>
                <a:cs typeface="Times New Roman" panose="02020603050405020304" pitchFamily="18" charset="0"/>
              </a:rPr>
              <a:t> the reasoning of others verbally and in writing. </a:t>
            </a:r>
          </a:p>
          <a:p>
            <a:pPr marL="0" rtl="0" fontAlgn="base">
              <a:spcBef>
                <a:spcPts val="0"/>
              </a:spcBef>
              <a:spcAft>
                <a:spcPts val="0"/>
              </a:spcAft>
              <a:buFont typeface="Arial" panose="020B0604020202020204" pitchFamily="34" charset="0"/>
              <a:buChar char="•"/>
            </a:pPr>
            <a:r>
              <a:rPr lang="en-US" sz="2400" b="1" i="0" u="none" strike="noStrike" dirty="0">
                <a:solidFill>
                  <a:srgbClr val="FFFF00"/>
                </a:solidFill>
                <a:effectLst/>
                <a:latin typeface="Times New Roman" panose="02020603050405020304" pitchFamily="18" charset="0"/>
                <a:cs typeface="Times New Roman" panose="02020603050405020304" pitchFamily="18" charset="0"/>
              </a:rPr>
              <a:t>Promotes flexible thinking in order to apply math skills</a:t>
            </a:r>
          </a:p>
          <a:p>
            <a:pPr marL="0" indent="0" rtl="0" fontAlgn="base">
              <a:spcBef>
                <a:spcPts val="0"/>
              </a:spcBef>
              <a:spcAft>
                <a:spcPts val="0"/>
              </a:spcAft>
              <a:buNone/>
            </a:pPr>
            <a:r>
              <a:rPr lang="en-US" sz="2400" b="1" dirty="0">
                <a:solidFill>
                  <a:srgbClr val="FFFF00"/>
                </a:solidFill>
                <a:latin typeface="Times New Roman" panose="02020603050405020304" pitchFamily="18" charset="0"/>
                <a:cs typeface="Times New Roman" panose="02020603050405020304" pitchFamily="18" charset="0"/>
              </a:rPr>
              <a:t>   </a:t>
            </a:r>
            <a:r>
              <a:rPr lang="en-US" sz="2400" b="1" i="0" u="none" strike="noStrike" dirty="0">
                <a:solidFill>
                  <a:srgbClr val="FFFF00"/>
                </a:solidFill>
                <a:effectLst/>
                <a:latin typeface="Times New Roman" panose="02020603050405020304" pitchFamily="18" charset="0"/>
                <a:cs typeface="Times New Roman" panose="02020603050405020304" pitchFamily="18" charset="0"/>
              </a:rPr>
              <a:t> within daily lives.</a:t>
            </a:r>
          </a:p>
        </p:txBody>
      </p:sp>
    </p:spTree>
    <p:extLst>
      <p:ext uri="{BB962C8B-B14F-4D97-AF65-F5344CB8AC3E}">
        <p14:creationId xmlns:p14="http://schemas.microsoft.com/office/powerpoint/2010/main" val="17899181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4775</TotalTime>
  <Words>755</Words>
  <Application>Microsoft Office PowerPoint</Application>
  <PresentationFormat>On-screen Show (4:3)</PresentationFormat>
  <Paragraphs>120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Comic Sans MS</vt:lpstr>
      <vt:lpstr>Times New Roman</vt:lpstr>
      <vt:lpstr>Verdana</vt:lpstr>
      <vt:lpstr>Office Theme</vt:lpstr>
      <vt:lpstr>Welcome to Mr. McCann’s  2nd Grade Classroom!</vt:lpstr>
      <vt:lpstr>PowerPoint Presentation</vt:lpstr>
      <vt:lpstr>So Far, So Good!</vt:lpstr>
      <vt:lpstr>Remind!</vt:lpstr>
      <vt:lpstr>Precautions</vt:lpstr>
      <vt:lpstr>Reading, Writing, &amp; Phonics</vt:lpstr>
      <vt:lpstr>Reading, Writing, &amp; Phonics</vt:lpstr>
      <vt:lpstr>Fairy Tales Unit</vt:lpstr>
      <vt:lpstr>IM (Illustrative Math)</vt:lpstr>
      <vt:lpstr>Science </vt:lpstr>
      <vt:lpstr>Social Studies</vt:lpstr>
      <vt:lpstr>Homework</vt:lpstr>
      <vt:lpstr>PTA</vt:lpstr>
      <vt:lpstr>PTA</vt:lpstr>
      <vt:lpstr>Yearbook!</vt:lpstr>
      <vt:lpstr>Yearbook!</vt:lpstr>
      <vt:lpstr>Yearbook!</vt:lpstr>
      <vt:lpstr>Yearbook!</vt:lpstr>
      <vt:lpstr>PowerPoint Presentation</vt:lpstr>
      <vt:lpstr>Miscellaneous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new 2Mc!</dc:title>
  <dc:creator>Mike McCann</dc:creator>
  <cp:lastModifiedBy>Mike McCann</cp:lastModifiedBy>
  <cp:revision>99</cp:revision>
  <dcterms:created xsi:type="dcterms:W3CDTF">2011-01-22T14:21:51Z</dcterms:created>
  <dcterms:modified xsi:type="dcterms:W3CDTF">2024-09-19T14:04:28Z</dcterms:modified>
</cp:coreProperties>
</file>